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Lst>
  <p:sldSz cy="5143500" cx="9144000"/>
  <p:notesSz cx="6858000" cy="9144000"/>
  <p:embeddedFontLst>
    <p:embeddedFont>
      <p:font typeface="Roboto"/>
      <p:regular r:id="rId116"/>
      <p:bold r:id="rId117"/>
      <p:italic r:id="rId118"/>
      <p:boldItalic r:id="rId119"/>
    </p:embeddedFont>
    <p:embeddedFont>
      <p:font typeface="Nunito"/>
      <p:regular r:id="rId120"/>
      <p:bold r:id="rId121"/>
      <p:italic r:id="rId122"/>
      <p:boldItalic r:id="rId123"/>
    </p:embeddedFont>
    <p:embeddedFont>
      <p:font typeface="Montserrat"/>
      <p:regular r:id="rId124"/>
      <p:bold r:id="rId125"/>
      <p:italic r:id="rId126"/>
      <p:boldItalic r:id="rId127"/>
    </p:embeddedFont>
    <p:embeddedFont>
      <p:font typeface="Lato"/>
      <p:regular r:id="rId128"/>
      <p:bold r:id="rId129"/>
      <p:italic r:id="rId130"/>
      <p:boldItalic r:id="rId131"/>
    </p:embeddedFont>
    <p:embeddedFont>
      <p:font typeface="Maven Pro"/>
      <p:regular r:id="rId132"/>
      <p:bold r:id="rId133"/>
    </p:embeddedFont>
    <p:embeddedFont>
      <p:font typeface="Montserrat ExtraBold"/>
      <p:bold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Lato-bold.fntdata"/><Relationship Id="rId128" Type="http://schemas.openxmlformats.org/officeDocument/2006/relationships/font" Target="fonts/Lato-regular.fntdata"/><Relationship Id="rId127" Type="http://schemas.openxmlformats.org/officeDocument/2006/relationships/font" Target="fonts/Montserrat-boldItalic.fntdata"/><Relationship Id="rId126" Type="http://schemas.openxmlformats.org/officeDocument/2006/relationships/font" Target="fonts/Montserrat-italic.fntdata"/><Relationship Id="rId26" Type="http://schemas.openxmlformats.org/officeDocument/2006/relationships/slide" Target="slides/slide20.xml"/><Relationship Id="rId121" Type="http://schemas.openxmlformats.org/officeDocument/2006/relationships/font" Target="fonts/Nunito-bold.fntdata"/><Relationship Id="rId25" Type="http://schemas.openxmlformats.org/officeDocument/2006/relationships/slide" Target="slides/slide19.xml"/><Relationship Id="rId120" Type="http://schemas.openxmlformats.org/officeDocument/2006/relationships/font" Target="fonts/Nunito-regular.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Montserrat-bold.fntdata"/><Relationship Id="rId29" Type="http://schemas.openxmlformats.org/officeDocument/2006/relationships/slide" Target="slides/slide23.xml"/><Relationship Id="rId124" Type="http://schemas.openxmlformats.org/officeDocument/2006/relationships/font" Target="fonts/Montserrat-regular.fntdata"/><Relationship Id="rId123" Type="http://schemas.openxmlformats.org/officeDocument/2006/relationships/font" Target="fonts/Nunito-boldItalic.fntdata"/><Relationship Id="rId122" Type="http://schemas.openxmlformats.org/officeDocument/2006/relationships/font" Target="fonts/Nunito-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italic.fntdata"/><Relationship Id="rId117" Type="http://schemas.openxmlformats.org/officeDocument/2006/relationships/font" Target="fonts/Roboto-bold.fntdata"/><Relationship Id="rId116" Type="http://schemas.openxmlformats.org/officeDocument/2006/relationships/font" Target="fonts/Roboto-regular.fntdata"/><Relationship Id="rId115" Type="http://schemas.openxmlformats.org/officeDocument/2006/relationships/slide" Target="slides/slide109.xml"/><Relationship Id="rId119" Type="http://schemas.openxmlformats.org/officeDocument/2006/relationships/font" Target="fonts/Roboto-bold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MavenPro-regular.fntdata"/><Relationship Id="rId131" Type="http://schemas.openxmlformats.org/officeDocument/2006/relationships/font" Target="fonts/Lato-boldItalic.fntdata"/><Relationship Id="rId130" Type="http://schemas.openxmlformats.org/officeDocument/2006/relationships/font" Target="fonts/Lato-italic.fntdata"/><Relationship Id="rId135" Type="http://schemas.openxmlformats.org/officeDocument/2006/relationships/font" Target="fonts/MontserratExtraBold-boldItalic.fntdata"/><Relationship Id="rId134" Type="http://schemas.openxmlformats.org/officeDocument/2006/relationships/font" Target="fonts/MontserratExtraBold-bold.fntdata"/><Relationship Id="rId133" Type="http://schemas.openxmlformats.org/officeDocument/2006/relationships/font" Target="fonts/MavenPro-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536e535c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536e535c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536e535ca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536e535ca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536e535cad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536e535cad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536e535cad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536e535cad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536e535cad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536e535cad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536e535ca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536e535ca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536e535ca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536e535ca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536e535ca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536e535ca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536e535cad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2536e535cad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536e535ca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536e535ca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536e535cad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536e535cad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536e535cad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536e535cad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536e535ca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536e535ca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536e535ca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536e535ca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536e535ca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536e535ca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536e535ca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536e535ca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536e535ca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536e535ca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536e535ca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536e535ca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36e535ca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536e535ca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536e535ca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536e535ca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536e535ca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536e535ca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536e535ca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536e535ca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536e535ca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536e535ca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536e535ca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536e535ca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536e535ca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536e535ca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536e535ca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536e535ca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536e535ca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536e535ca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536e535ca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536e535ca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36e535ca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36e535ca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536e535ca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536e535ca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536e535ca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536e535ca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3f51fbfd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3f51fbfd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536e535ca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536e535ca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536e535ca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536e535ca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536e535ca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536e535ca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536e535ca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536e535ca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536e535ca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536e535ca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536e535cad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536e535cad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53f51fbfd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53f51fbf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53f51fbf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53f51fbf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536e535ca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536e535ca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536e535ca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536e535ca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536e535ca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536e535ca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536e535cad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536e535ca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53b34c59b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53b34c59b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53b34c59b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53b34c59b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536e535ca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536e535ca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536e535ca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536e535ca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536e535ca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536e535ca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536e535cad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536e535cad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536e535cad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536e535cad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536e535cad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536e535cad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536e535cad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536e535cad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536e535cad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536e535cad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536e535cad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536e535cad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536e535cad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536e535cad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536e535cad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536e535cad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536e535cad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536e535cad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536e535cad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536e535cad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536e535cad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536e535cad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536e535cad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536e535cad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536e535c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536e535c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536e535ca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536e535ca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536e535cad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536e535cad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536e535cad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536e535cad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2c5440e751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2c5440e751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536e535cad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536e535cad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536e535cad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536e535cad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536e535cad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536e535cad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536e535cad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536e535cad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536e535cad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536e535cad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536e535cad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2536e535cad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536e535cad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536e535cad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536e535cad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536e535cad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536e535cad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536e535cad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536e535cad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536e535cad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53b34c59b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53b34c59b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536e535cad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536e535cad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536e535cad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536e535cad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536e535ca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536e535ca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536e535ca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536e535ca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536e535cad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536e535cad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536e535cad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536e535cad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536e535cad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536e535cad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536e535cad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536e535cad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536e535cad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536e535cad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536e535cad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536e535cad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536e535ca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536e535ca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536e535ca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536e535ca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536e535cad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536e535cad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536e535cad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536e535cad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536e535cad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536e535cad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536e535cad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536e535cad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536e535cad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536e535cad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536e535cad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536e535cad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536e535cad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536e535cad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536e535cad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536e535cad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536e535ca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536e535ca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536e535ca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536e535ca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536e535cad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536e535cad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536e535cad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536e535cad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536e535cad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536e535cad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536e535cad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536e535cad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536e535cad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2536e535cad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536e535cad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536e535cad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536e535cad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536e535cad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536e535cad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536e535cad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536e535cad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536e535cad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536e535cad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536e535cad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7" name="Shape 277"/>
        <p:cNvGrpSpPr/>
        <p:nvPr/>
      </p:nvGrpSpPr>
      <p:grpSpPr>
        <a:xfrm>
          <a:off x="0" y="0"/>
          <a:ext cx="0" cy="0"/>
          <a:chOff x="0" y="0"/>
          <a:chExt cx="0" cy="0"/>
        </a:xfrm>
      </p:grpSpPr>
      <p:pic>
        <p:nvPicPr>
          <p:cNvPr descr="offset_comp_406605.jpg" id="278" name="Google Shape;278;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279" name="Google Shape;279;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280" name="Google Shape;280;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1" name="Google Shape;281;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82" name="Google Shape;28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5" name="Shape 285"/>
        <p:cNvGrpSpPr/>
        <p:nvPr/>
      </p:nvGrpSpPr>
      <p:grpSpPr>
        <a:xfrm>
          <a:off x="0" y="0"/>
          <a:ext cx="0" cy="0"/>
          <a:chOff x="0" y="0"/>
          <a:chExt cx="0" cy="0"/>
        </a:xfrm>
      </p:grpSpPr>
      <p:grpSp>
        <p:nvGrpSpPr>
          <p:cNvPr id="286" name="Google Shape;286;p15"/>
          <p:cNvGrpSpPr/>
          <p:nvPr/>
        </p:nvGrpSpPr>
        <p:grpSpPr>
          <a:xfrm>
            <a:off x="4406400" y="0"/>
            <a:ext cx="4737600" cy="5143065"/>
            <a:chOff x="4406400" y="0"/>
            <a:chExt cx="4737600" cy="5143065"/>
          </a:xfrm>
        </p:grpSpPr>
        <p:sp>
          <p:nvSpPr>
            <p:cNvPr id="287" name="Google Shape;287;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6" name="Google Shape;30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311" name="Shape 311"/>
        <p:cNvGrpSpPr/>
        <p:nvPr/>
      </p:nvGrpSpPr>
      <p:grpSpPr>
        <a:xfrm>
          <a:off x="0" y="0"/>
          <a:ext cx="0" cy="0"/>
          <a:chOff x="0" y="0"/>
          <a:chExt cx="0" cy="0"/>
        </a:xfrm>
      </p:grpSpPr>
      <p:grpSp>
        <p:nvGrpSpPr>
          <p:cNvPr id="312" name="Google Shape;312;p16"/>
          <p:cNvGrpSpPr/>
          <p:nvPr/>
        </p:nvGrpSpPr>
        <p:grpSpPr>
          <a:xfrm>
            <a:off x="4406400" y="0"/>
            <a:ext cx="4737600" cy="5143065"/>
            <a:chOff x="4406400" y="0"/>
            <a:chExt cx="4737600" cy="5143065"/>
          </a:xfrm>
        </p:grpSpPr>
        <p:sp>
          <p:nvSpPr>
            <p:cNvPr id="313" name="Google Shape;313;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3" name="Shape 333"/>
        <p:cNvGrpSpPr/>
        <p:nvPr/>
      </p:nvGrpSpPr>
      <p:grpSpPr>
        <a:xfrm>
          <a:off x="0" y="0"/>
          <a:ext cx="0" cy="0"/>
          <a:chOff x="0" y="0"/>
          <a:chExt cx="0" cy="0"/>
        </a:xfrm>
      </p:grpSpPr>
      <p:sp>
        <p:nvSpPr>
          <p:cNvPr id="334" name="Google Shape;334;p1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17"/>
          <p:cNvGrpSpPr/>
          <p:nvPr/>
        </p:nvGrpSpPr>
        <p:grpSpPr>
          <a:xfrm>
            <a:off x="0" y="381001"/>
            <a:ext cx="1037850" cy="1016287"/>
            <a:chOff x="0" y="381001"/>
            <a:chExt cx="1037850" cy="1016287"/>
          </a:xfrm>
        </p:grpSpPr>
        <p:sp>
          <p:nvSpPr>
            <p:cNvPr id="339" name="Google Shape;339;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2" name="Google Shape;342;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43" name="Google Shape;34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344" name="Shape 344"/>
        <p:cNvGrpSpPr/>
        <p:nvPr/>
      </p:nvGrpSpPr>
      <p:grpSpPr>
        <a:xfrm>
          <a:off x="0" y="0"/>
          <a:ext cx="0" cy="0"/>
          <a:chOff x="0" y="0"/>
          <a:chExt cx="0" cy="0"/>
        </a:xfrm>
      </p:grpSpPr>
      <p:sp>
        <p:nvSpPr>
          <p:cNvPr id="345" name="Google Shape;345;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46" name="Google Shape;346;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348" name="Google Shape;348;p1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8"/>
          <p:cNvGrpSpPr/>
          <p:nvPr/>
        </p:nvGrpSpPr>
        <p:grpSpPr>
          <a:xfrm>
            <a:off x="0" y="381001"/>
            <a:ext cx="1037850" cy="1016287"/>
            <a:chOff x="0" y="381001"/>
            <a:chExt cx="1037850" cy="1016287"/>
          </a:xfrm>
        </p:grpSpPr>
        <p:sp>
          <p:nvSpPr>
            <p:cNvPr id="353" name="Google Shape;35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56" name="Google Shape;35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357" name="Shape 357"/>
        <p:cNvGrpSpPr/>
        <p:nvPr/>
      </p:nvGrpSpPr>
      <p:grpSpPr>
        <a:xfrm>
          <a:off x="0" y="0"/>
          <a:ext cx="0" cy="0"/>
          <a:chOff x="0" y="0"/>
          <a:chExt cx="0" cy="0"/>
        </a:xfrm>
      </p:grpSpPr>
      <p:sp>
        <p:nvSpPr>
          <p:cNvPr id="358" name="Google Shape;358;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9" name="Google Shape;359;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19"/>
          <p:cNvGrpSpPr/>
          <p:nvPr/>
        </p:nvGrpSpPr>
        <p:grpSpPr>
          <a:xfrm>
            <a:off x="0" y="381001"/>
            <a:ext cx="1037850" cy="1016287"/>
            <a:chOff x="0" y="381001"/>
            <a:chExt cx="1037850" cy="1016287"/>
          </a:xfrm>
        </p:grpSpPr>
        <p:sp>
          <p:nvSpPr>
            <p:cNvPr id="365" name="Google Shape;365;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68" name="Google Shape;36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0" name="Shape 370"/>
        <p:cNvGrpSpPr/>
        <p:nvPr/>
      </p:nvGrpSpPr>
      <p:grpSpPr>
        <a:xfrm>
          <a:off x="0" y="0"/>
          <a:ext cx="0" cy="0"/>
          <a:chOff x="0" y="0"/>
          <a:chExt cx="0" cy="0"/>
        </a:xfrm>
      </p:grpSpPr>
      <p:sp>
        <p:nvSpPr>
          <p:cNvPr id="371" name="Google Shape;371;p2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0"/>
          <p:cNvGrpSpPr/>
          <p:nvPr/>
        </p:nvGrpSpPr>
        <p:grpSpPr>
          <a:xfrm>
            <a:off x="0" y="381001"/>
            <a:ext cx="1037850" cy="1016287"/>
            <a:chOff x="0" y="381001"/>
            <a:chExt cx="1037850" cy="1016287"/>
          </a:xfrm>
        </p:grpSpPr>
        <p:sp>
          <p:nvSpPr>
            <p:cNvPr id="376" name="Google Shape;376;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9" name="Google Shape;379;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0" name="Google Shape;380;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1" name="Google Shape;38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2" name="Shape 382"/>
        <p:cNvGrpSpPr/>
        <p:nvPr/>
      </p:nvGrpSpPr>
      <p:grpSpPr>
        <a:xfrm>
          <a:off x="0" y="0"/>
          <a:ext cx="0" cy="0"/>
          <a:chOff x="0" y="0"/>
          <a:chExt cx="0" cy="0"/>
        </a:xfrm>
      </p:grpSpPr>
      <p:sp>
        <p:nvSpPr>
          <p:cNvPr id="383" name="Google Shape;383;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1"/>
          <p:cNvGrpSpPr/>
          <p:nvPr/>
        </p:nvGrpSpPr>
        <p:grpSpPr>
          <a:xfrm>
            <a:off x="0" y="381001"/>
            <a:ext cx="1037850" cy="1016287"/>
            <a:chOff x="0" y="381001"/>
            <a:chExt cx="1037850" cy="1016287"/>
          </a:xfrm>
        </p:grpSpPr>
        <p:sp>
          <p:nvSpPr>
            <p:cNvPr id="388" name="Google Shape;38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1" name="Google Shape;39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2" name="Shape 392"/>
        <p:cNvGrpSpPr/>
        <p:nvPr/>
      </p:nvGrpSpPr>
      <p:grpSpPr>
        <a:xfrm>
          <a:off x="0" y="0"/>
          <a:ext cx="0" cy="0"/>
          <a:chOff x="0" y="0"/>
          <a:chExt cx="0" cy="0"/>
        </a:xfrm>
      </p:grpSpPr>
      <p:sp>
        <p:nvSpPr>
          <p:cNvPr id="393" name="Google Shape;393;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2"/>
          <p:cNvGrpSpPr/>
          <p:nvPr/>
        </p:nvGrpSpPr>
        <p:grpSpPr>
          <a:xfrm>
            <a:off x="0" y="381001"/>
            <a:ext cx="1037850" cy="1016287"/>
            <a:chOff x="0" y="381001"/>
            <a:chExt cx="1037850" cy="1016287"/>
          </a:xfrm>
        </p:grpSpPr>
        <p:sp>
          <p:nvSpPr>
            <p:cNvPr id="398" name="Google Shape;398;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1" name="Google Shape;401;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02" name="Google Shape;40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3" name="Shape 403"/>
        <p:cNvGrpSpPr/>
        <p:nvPr/>
      </p:nvGrpSpPr>
      <p:grpSpPr>
        <a:xfrm>
          <a:off x="0" y="0"/>
          <a:ext cx="0" cy="0"/>
          <a:chOff x="0" y="0"/>
          <a:chExt cx="0" cy="0"/>
        </a:xfrm>
      </p:grpSpPr>
      <p:sp>
        <p:nvSpPr>
          <p:cNvPr id="404" name="Google Shape;404;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3"/>
          <p:cNvGrpSpPr/>
          <p:nvPr/>
        </p:nvGrpSpPr>
        <p:grpSpPr>
          <a:xfrm>
            <a:off x="4406400" y="0"/>
            <a:ext cx="4737600" cy="5143500"/>
            <a:chOff x="4406400" y="0"/>
            <a:chExt cx="4737600" cy="5143500"/>
          </a:xfrm>
        </p:grpSpPr>
        <p:sp>
          <p:nvSpPr>
            <p:cNvPr id="409" name="Google Shape;409;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8" name="Google Shape;42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9" name="Shape 429"/>
        <p:cNvGrpSpPr/>
        <p:nvPr/>
      </p:nvGrpSpPr>
      <p:grpSpPr>
        <a:xfrm>
          <a:off x="0" y="0"/>
          <a:ext cx="0" cy="0"/>
          <a:chOff x="0" y="0"/>
          <a:chExt cx="0" cy="0"/>
        </a:xfrm>
      </p:grpSpPr>
      <p:sp>
        <p:nvSpPr>
          <p:cNvPr id="430" name="Google Shape;430;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24"/>
          <p:cNvGrpSpPr/>
          <p:nvPr/>
        </p:nvGrpSpPr>
        <p:grpSpPr>
          <a:xfrm>
            <a:off x="0" y="381001"/>
            <a:ext cx="1037850" cy="1016287"/>
            <a:chOff x="0" y="381001"/>
            <a:chExt cx="1037850" cy="1016287"/>
          </a:xfrm>
        </p:grpSpPr>
        <p:sp>
          <p:nvSpPr>
            <p:cNvPr id="435" name="Google Shape;435;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8" name="Google Shape;438;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439" name="Google Shape;439;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40" name="Google Shape;44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1" name="Shape 441"/>
        <p:cNvGrpSpPr/>
        <p:nvPr/>
      </p:nvGrpSpPr>
      <p:grpSpPr>
        <a:xfrm>
          <a:off x="0" y="0"/>
          <a:ext cx="0" cy="0"/>
          <a:chOff x="0" y="0"/>
          <a:chExt cx="0" cy="0"/>
        </a:xfrm>
      </p:grpSpPr>
      <p:grpSp>
        <p:nvGrpSpPr>
          <p:cNvPr id="442" name="Google Shape;442;p25"/>
          <p:cNvGrpSpPr/>
          <p:nvPr/>
        </p:nvGrpSpPr>
        <p:grpSpPr>
          <a:xfrm>
            <a:off x="0" y="4128572"/>
            <a:ext cx="698925" cy="684657"/>
            <a:chOff x="0" y="3785672"/>
            <a:chExt cx="698925" cy="684657"/>
          </a:xfrm>
        </p:grpSpPr>
        <p:sp>
          <p:nvSpPr>
            <p:cNvPr id="443" name="Google Shape;443;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446" name="Google Shape;44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1" name="Shape 451"/>
        <p:cNvGrpSpPr/>
        <p:nvPr/>
      </p:nvGrpSpPr>
      <p:grpSpPr>
        <a:xfrm>
          <a:off x="0" y="0"/>
          <a:ext cx="0" cy="0"/>
          <a:chOff x="0" y="0"/>
          <a:chExt cx="0" cy="0"/>
        </a:xfrm>
      </p:grpSpPr>
      <p:grpSp>
        <p:nvGrpSpPr>
          <p:cNvPr id="452" name="Google Shape;452;p26"/>
          <p:cNvGrpSpPr/>
          <p:nvPr/>
        </p:nvGrpSpPr>
        <p:grpSpPr>
          <a:xfrm>
            <a:off x="4406400" y="0"/>
            <a:ext cx="4737600" cy="5143065"/>
            <a:chOff x="4406400" y="0"/>
            <a:chExt cx="4737600" cy="5143065"/>
          </a:xfrm>
        </p:grpSpPr>
        <p:sp>
          <p:nvSpPr>
            <p:cNvPr id="453" name="Google Shape;453;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472" name="Google Shape;472;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3" name="Google Shape;47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8" name="Shape 478"/>
        <p:cNvGrpSpPr/>
        <p:nvPr/>
      </p:nvGrpSpPr>
      <p:grpSpPr>
        <a:xfrm>
          <a:off x="0" y="0"/>
          <a:ext cx="0" cy="0"/>
          <a:chOff x="0" y="0"/>
          <a:chExt cx="0" cy="0"/>
        </a:xfrm>
      </p:grpSpPr>
      <p:sp>
        <p:nvSpPr>
          <p:cNvPr id="479" name="Google Shape;47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480" name="Shape 480"/>
        <p:cNvGrpSpPr/>
        <p:nvPr/>
      </p:nvGrpSpPr>
      <p:grpSpPr>
        <a:xfrm>
          <a:off x="0" y="0"/>
          <a:ext cx="0" cy="0"/>
          <a:chOff x="0" y="0"/>
          <a:chExt cx="0" cy="0"/>
        </a:xfrm>
      </p:grpSpPr>
      <p:pic>
        <p:nvPicPr>
          <p:cNvPr descr="offset_comp_343059.jpg" id="481" name="Google Shape;481;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482" name="Google Shape;482;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3" name="Google Shape;483;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484" name="Google Shape;48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5" name="Google Shape;485;p2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28"/>
          <p:cNvGrpSpPr/>
          <p:nvPr/>
        </p:nvGrpSpPr>
        <p:grpSpPr>
          <a:xfrm>
            <a:off x="0" y="381001"/>
            <a:ext cx="1037850" cy="1016287"/>
            <a:chOff x="0" y="381001"/>
            <a:chExt cx="1037850" cy="1016287"/>
          </a:xfrm>
        </p:grpSpPr>
        <p:sp>
          <p:nvSpPr>
            <p:cNvPr id="490" name="Google Shape;490;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76" name="Google Shape;27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9"/>
          <p:cNvSpPr txBox="1"/>
          <p:nvPr>
            <p:ph type="ctrTitle"/>
          </p:nvPr>
        </p:nvSpPr>
        <p:spPr>
          <a:xfrm>
            <a:off x="218550" y="1650575"/>
            <a:ext cx="8706900" cy="19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Capstone Project Presentation:</a:t>
            </a:r>
            <a:endParaRPr b="1"/>
          </a:p>
          <a:p>
            <a:pPr indent="0" lvl="0" marL="0" rtl="0" algn="ctr">
              <a:spcBef>
                <a:spcPts val="0"/>
              </a:spcBef>
              <a:spcAft>
                <a:spcPts val="0"/>
              </a:spcAft>
              <a:buNone/>
            </a:pPr>
            <a:r>
              <a:rPr b="1" lang="en">
                <a:solidFill>
                  <a:schemeClr val="accent2"/>
                </a:solidFill>
              </a:rPr>
              <a:t>A Secure Program for </a:t>
            </a:r>
            <a:endParaRPr b="1">
              <a:solidFill>
                <a:schemeClr val="accent2"/>
              </a:solidFill>
            </a:endParaRPr>
          </a:p>
          <a:p>
            <a:pPr indent="0" lvl="0" marL="0" rtl="0" algn="ctr">
              <a:spcBef>
                <a:spcPts val="0"/>
              </a:spcBef>
              <a:spcAft>
                <a:spcPts val="0"/>
              </a:spcAft>
              <a:buNone/>
            </a:pPr>
            <a:r>
              <a:rPr b="1" lang="en">
                <a:solidFill>
                  <a:srgbClr val="674EA7"/>
                </a:solidFill>
              </a:rPr>
              <a:t>The Knowledge House</a:t>
            </a:r>
            <a:endParaRPr>
              <a:solidFill>
                <a:srgbClr val="674EA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8"/>
          <p:cNvSpPr txBox="1"/>
          <p:nvPr>
            <p:ph type="title"/>
          </p:nvPr>
        </p:nvSpPr>
        <p:spPr>
          <a:xfrm>
            <a:off x="1876200" y="355350"/>
            <a:ext cx="5391600" cy="726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What is NIST CSF?</a:t>
            </a:r>
            <a:endParaRPr sz="3300">
              <a:solidFill>
                <a:schemeClr val="accent2"/>
              </a:solidFill>
              <a:latin typeface="Montserrat ExtraBold"/>
              <a:ea typeface="Montserrat ExtraBold"/>
              <a:cs typeface="Montserrat ExtraBold"/>
              <a:sym typeface="Montserrat ExtraBold"/>
            </a:endParaRPr>
          </a:p>
        </p:txBody>
      </p:sp>
      <p:sp>
        <p:nvSpPr>
          <p:cNvPr id="559" name="Google Shape;559;p38"/>
          <p:cNvSpPr txBox="1"/>
          <p:nvPr>
            <p:ph idx="1" type="body"/>
          </p:nvPr>
        </p:nvSpPr>
        <p:spPr>
          <a:xfrm>
            <a:off x="253200" y="1237300"/>
            <a:ext cx="8890800" cy="198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Roboto"/>
                <a:ea typeface="Roboto"/>
                <a:cs typeface="Roboto"/>
                <a:sym typeface="Roboto"/>
              </a:rPr>
              <a:t>This is the  </a:t>
            </a:r>
            <a:r>
              <a:rPr b="1" lang="en" sz="2500" u="sng">
                <a:solidFill>
                  <a:schemeClr val="dk2"/>
                </a:solidFill>
                <a:latin typeface="Roboto"/>
                <a:ea typeface="Roboto"/>
                <a:cs typeface="Roboto"/>
                <a:sym typeface="Roboto"/>
              </a:rPr>
              <a:t>N</a:t>
            </a:r>
            <a:r>
              <a:rPr b="1" lang="en" sz="2500">
                <a:solidFill>
                  <a:schemeClr val="dk2"/>
                </a:solidFill>
                <a:latin typeface="Roboto"/>
                <a:ea typeface="Roboto"/>
                <a:cs typeface="Roboto"/>
                <a:sym typeface="Roboto"/>
              </a:rPr>
              <a:t>ational </a:t>
            </a:r>
            <a:r>
              <a:rPr b="1" lang="en" sz="2500" u="sng">
                <a:solidFill>
                  <a:schemeClr val="dk2"/>
                </a:solidFill>
                <a:latin typeface="Roboto"/>
                <a:ea typeface="Roboto"/>
                <a:cs typeface="Roboto"/>
                <a:sym typeface="Roboto"/>
              </a:rPr>
              <a:t>I</a:t>
            </a:r>
            <a:r>
              <a:rPr b="1" lang="en" sz="2500">
                <a:solidFill>
                  <a:schemeClr val="dk2"/>
                </a:solidFill>
                <a:latin typeface="Roboto"/>
                <a:ea typeface="Roboto"/>
                <a:cs typeface="Roboto"/>
                <a:sym typeface="Roboto"/>
              </a:rPr>
              <a:t>nstitute of </a:t>
            </a:r>
            <a:r>
              <a:rPr b="1" lang="en" sz="2500" u="sng">
                <a:solidFill>
                  <a:schemeClr val="dk2"/>
                </a:solidFill>
                <a:latin typeface="Roboto"/>
                <a:ea typeface="Roboto"/>
                <a:cs typeface="Roboto"/>
                <a:sym typeface="Roboto"/>
              </a:rPr>
              <a:t>S</a:t>
            </a:r>
            <a:r>
              <a:rPr b="1" lang="en" sz="2500">
                <a:solidFill>
                  <a:schemeClr val="dk2"/>
                </a:solidFill>
                <a:latin typeface="Roboto"/>
                <a:ea typeface="Roboto"/>
                <a:cs typeface="Roboto"/>
                <a:sym typeface="Roboto"/>
              </a:rPr>
              <a:t>tandards and </a:t>
            </a:r>
            <a:r>
              <a:rPr b="1" lang="en" sz="2500" u="sng">
                <a:solidFill>
                  <a:schemeClr val="dk2"/>
                </a:solidFill>
                <a:latin typeface="Roboto"/>
                <a:ea typeface="Roboto"/>
                <a:cs typeface="Roboto"/>
                <a:sym typeface="Roboto"/>
              </a:rPr>
              <a:t>T</a:t>
            </a:r>
            <a:r>
              <a:rPr b="1" lang="en" sz="2500">
                <a:solidFill>
                  <a:schemeClr val="dk2"/>
                </a:solidFill>
                <a:latin typeface="Roboto"/>
                <a:ea typeface="Roboto"/>
                <a:cs typeface="Roboto"/>
                <a:sym typeface="Roboto"/>
              </a:rPr>
              <a:t>echnology </a:t>
            </a:r>
            <a:r>
              <a:rPr b="1" lang="en" sz="2500" u="sng">
                <a:solidFill>
                  <a:schemeClr val="dk2"/>
                </a:solidFill>
                <a:latin typeface="Roboto"/>
                <a:ea typeface="Roboto"/>
                <a:cs typeface="Roboto"/>
                <a:sym typeface="Roboto"/>
              </a:rPr>
              <a:t>C</a:t>
            </a:r>
            <a:r>
              <a:rPr b="1" lang="en" sz="2500">
                <a:solidFill>
                  <a:schemeClr val="dk2"/>
                </a:solidFill>
                <a:latin typeface="Roboto"/>
                <a:ea typeface="Roboto"/>
                <a:cs typeface="Roboto"/>
                <a:sym typeface="Roboto"/>
              </a:rPr>
              <a:t>yber</a:t>
            </a:r>
            <a:r>
              <a:rPr b="1" lang="en" sz="2500" u="sng">
                <a:solidFill>
                  <a:schemeClr val="dk2"/>
                </a:solidFill>
                <a:latin typeface="Roboto"/>
                <a:ea typeface="Roboto"/>
                <a:cs typeface="Roboto"/>
                <a:sym typeface="Roboto"/>
              </a:rPr>
              <a:t>s</a:t>
            </a:r>
            <a:r>
              <a:rPr b="1" lang="en" sz="2500">
                <a:solidFill>
                  <a:schemeClr val="dk2"/>
                </a:solidFill>
                <a:latin typeface="Roboto"/>
                <a:ea typeface="Roboto"/>
                <a:cs typeface="Roboto"/>
                <a:sym typeface="Roboto"/>
              </a:rPr>
              <a:t>ecurity </a:t>
            </a:r>
            <a:r>
              <a:rPr b="1" lang="en" sz="2500" u="sng">
                <a:solidFill>
                  <a:schemeClr val="dk2"/>
                </a:solidFill>
                <a:latin typeface="Roboto"/>
                <a:ea typeface="Roboto"/>
                <a:cs typeface="Roboto"/>
                <a:sym typeface="Roboto"/>
              </a:rPr>
              <a:t>F</a:t>
            </a:r>
            <a:r>
              <a:rPr b="1" lang="en" sz="2500">
                <a:solidFill>
                  <a:schemeClr val="dk2"/>
                </a:solidFill>
                <a:latin typeface="Roboto"/>
                <a:ea typeface="Roboto"/>
                <a:cs typeface="Roboto"/>
                <a:sym typeface="Roboto"/>
              </a:rPr>
              <a:t>ramework .</a:t>
            </a:r>
            <a:endParaRPr b="1" sz="2500">
              <a:solidFill>
                <a:schemeClr val="dk2"/>
              </a:solidFill>
              <a:latin typeface="Roboto"/>
              <a:ea typeface="Roboto"/>
              <a:cs typeface="Roboto"/>
              <a:sym typeface="Roboto"/>
            </a:endParaRPr>
          </a:p>
          <a:p>
            <a:pPr indent="0" lvl="0" marL="457200" rtl="0" algn="ctr">
              <a:lnSpc>
                <a:spcPct val="115000"/>
              </a:lnSpc>
              <a:spcBef>
                <a:spcPts val="1500"/>
              </a:spcBef>
              <a:spcAft>
                <a:spcPts val="0"/>
              </a:spcAft>
              <a:buNone/>
            </a:pPr>
            <a:r>
              <a:rPr b="1" lang="en" sz="2500">
                <a:solidFill>
                  <a:schemeClr val="dk2"/>
                </a:solidFill>
                <a:latin typeface="Roboto"/>
                <a:ea typeface="Roboto"/>
                <a:cs typeface="Roboto"/>
                <a:sym typeface="Roboto"/>
              </a:rPr>
              <a:t>It is a set of guidelines, standards, and best practices developed by the National Institute of Standards and Technology (NIST) to help organizations manage and reduce their cybersecurity risk ensuring a resilient and secure infrastructure.</a:t>
            </a:r>
            <a:endParaRPr b="1" sz="2500">
              <a:latin typeface="Roboto"/>
              <a:ea typeface="Roboto"/>
              <a:cs typeface="Roboto"/>
              <a:sym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28"/>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Importance of Incident Response</a:t>
            </a:r>
            <a:endParaRPr sz="3300">
              <a:solidFill>
                <a:schemeClr val="lt2"/>
              </a:solidFill>
              <a:latin typeface="Montserrat ExtraBold"/>
              <a:ea typeface="Montserrat ExtraBold"/>
              <a:cs typeface="Montserrat ExtraBold"/>
              <a:sym typeface="Montserrat ExtraBold"/>
            </a:endParaRPr>
          </a:p>
        </p:txBody>
      </p:sp>
      <p:sp>
        <p:nvSpPr>
          <p:cNvPr id="1176" name="Google Shape;1176;p128"/>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77" name="Google Shape;1177;p128"/>
          <p:cNvSpPr txBox="1"/>
          <p:nvPr/>
        </p:nvSpPr>
        <p:spPr>
          <a:xfrm>
            <a:off x="49650" y="2089725"/>
            <a:ext cx="9044700" cy="172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An effective Incident Response Plan can significantly reduce the damage from a cyber incident and enable a faster recovery, thereby saving costs and preserving the organization's reputation.</a:t>
            </a:r>
            <a:endParaRPr b="1" sz="2500">
              <a:solidFill>
                <a:schemeClr val="lt1"/>
              </a:solidFill>
              <a:latin typeface="Roboto"/>
              <a:ea typeface="Roboto"/>
              <a:cs typeface="Roboto"/>
              <a:sym typeface="Robo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29"/>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Disaster Recovery &amp; Business Continuity</a:t>
            </a:r>
            <a:endParaRPr sz="3300">
              <a:solidFill>
                <a:schemeClr val="lt2"/>
              </a:solidFill>
              <a:latin typeface="Montserrat ExtraBold"/>
              <a:ea typeface="Montserrat ExtraBold"/>
              <a:cs typeface="Montserrat ExtraBold"/>
              <a:sym typeface="Montserrat ExtraBold"/>
            </a:endParaRPr>
          </a:p>
        </p:txBody>
      </p:sp>
      <p:sp>
        <p:nvSpPr>
          <p:cNvPr id="1183" name="Google Shape;1183;p129"/>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84" name="Google Shape;1184;p129"/>
          <p:cNvSpPr txBox="1"/>
          <p:nvPr/>
        </p:nvSpPr>
        <p:spPr>
          <a:xfrm>
            <a:off x="49650" y="2089725"/>
            <a:ext cx="9044700" cy="172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Disaster Recovery involves restoring IT infrastructure and systems after a disaster, while Business Continuity is about ensuring that essential business functions can continue during and after a disaster.</a:t>
            </a:r>
            <a:endParaRPr b="1" sz="2500">
              <a:solidFill>
                <a:schemeClr val="lt1"/>
              </a:solidFill>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30"/>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Identifying Critical Assets and Operations</a:t>
            </a:r>
            <a:endParaRPr sz="3300">
              <a:solidFill>
                <a:schemeClr val="lt2"/>
              </a:solidFill>
              <a:latin typeface="Montserrat ExtraBold"/>
              <a:ea typeface="Montserrat ExtraBold"/>
              <a:cs typeface="Montserrat ExtraBold"/>
              <a:sym typeface="Montserrat ExtraBold"/>
            </a:endParaRPr>
          </a:p>
        </p:txBody>
      </p:sp>
      <p:sp>
        <p:nvSpPr>
          <p:cNvPr id="1190" name="Google Shape;1190;p130"/>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91" name="Google Shape;1191;p130"/>
          <p:cNvSpPr txBox="1"/>
          <p:nvPr/>
        </p:nvSpPr>
        <p:spPr>
          <a:xfrm>
            <a:off x="49650" y="2089725"/>
            <a:ext cx="9044700" cy="172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Critical assets like our online course delivery system and credit card payment processing systems need to be prioritized in the Disaster Recovery and Business Continuity Plans.</a:t>
            </a:r>
            <a:endParaRPr b="1" sz="2500">
              <a:solidFill>
                <a:schemeClr val="lt1"/>
              </a:solidFill>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1"/>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Disaster Recovery: Key Steps</a:t>
            </a:r>
            <a:endParaRPr sz="3300">
              <a:solidFill>
                <a:schemeClr val="lt2"/>
              </a:solidFill>
              <a:latin typeface="Montserrat ExtraBold"/>
              <a:ea typeface="Montserrat ExtraBold"/>
              <a:cs typeface="Montserrat ExtraBold"/>
              <a:sym typeface="Montserrat ExtraBold"/>
            </a:endParaRPr>
          </a:p>
        </p:txBody>
      </p:sp>
      <p:sp>
        <p:nvSpPr>
          <p:cNvPr id="1197" name="Google Shape;1197;p131"/>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98" name="Google Shape;1198;p131"/>
          <p:cNvSpPr txBox="1"/>
          <p:nvPr/>
        </p:nvSpPr>
        <p:spPr>
          <a:xfrm>
            <a:off x="49650" y="2089725"/>
            <a:ext cx="9044700" cy="172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Key steps include creating a disaster recovery team, assessing risks, developing a disaster recovery plan, implementing the plan, and regularly testing and updating the plan.</a:t>
            </a:r>
            <a:endParaRPr b="1" sz="2500">
              <a:solidFill>
                <a:schemeClr val="lt1"/>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32"/>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Business Continuity: Key Steps</a:t>
            </a:r>
            <a:endParaRPr sz="3300">
              <a:solidFill>
                <a:schemeClr val="lt2"/>
              </a:solidFill>
              <a:latin typeface="Montserrat ExtraBold"/>
              <a:ea typeface="Montserrat ExtraBold"/>
              <a:cs typeface="Montserrat ExtraBold"/>
              <a:sym typeface="Montserrat ExtraBold"/>
            </a:endParaRPr>
          </a:p>
        </p:txBody>
      </p:sp>
      <p:sp>
        <p:nvSpPr>
          <p:cNvPr id="1204" name="Google Shape;1204;p132"/>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205" name="Google Shape;1205;p132"/>
          <p:cNvSpPr txBox="1"/>
          <p:nvPr/>
        </p:nvSpPr>
        <p:spPr>
          <a:xfrm>
            <a:off x="49650" y="2089725"/>
            <a:ext cx="9044700" cy="172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Business continuity planning involves identifying essential functions, performing a business impact analysis, creating a business continuity team, developing the plan, and regularly testing and updating the plan.</a:t>
            </a:r>
            <a:endParaRPr b="1" sz="2500">
              <a:solidFill>
                <a:schemeClr val="lt1"/>
              </a:solidFill>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33"/>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Business Continuity: Key Steps</a:t>
            </a:r>
            <a:endParaRPr sz="3300">
              <a:solidFill>
                <a:schemeClr val="lt2"/>
              </a:solidFill>
              <a:latin typeface="Montserrat ExtraBold"/>
              <a:ea typeface="Montserrat ExtraBold"/>
              <a:cs typeface="Montserrat ExtraBold"/>
              <a:sym typeface="Montserrat ExtraBold"/>
            </a:endParaRPr>
          </a:p>
        </p:txBody>
      </p:sp>
      <p:sp>
        <p:nvSpPr>
          <p:cNvPr id="1211" name="Google Shape;1211;p133"/>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212" name="Google Shape;1212;p133"/>
          <p:cNvSpPr txBox="1"/>
          <p:nvPr/>
        </p:nvSpPr>
        <p:spPr>
          <a:xfrm>
            <a:off x="49650" y="2089725"/>
            <a:ext cx="9044700" cy="172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Business continuity planning involves identifying essential functions, performing a business impact analysis, creating a business continuity team, developing the plan, and regularly testing and updating the plan.</a:t>
            </a:r>
            <a:endParaRPr b="1" sz="2500">
              <a:solidFill>
                <a:schemeClr val="lt1"/>
              </a:solidFill>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34"/>
          <p:cNvSpPr txBox="1"/>
          <p:nvPr>
            <p:ph type="title"/>
          </p:nvPr>
        </p:nvSpPr>
        <p:spPr>
          <a:xfrm>
            <a:off x="751525" y="519400"/>
            <a:ext cx="81777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Moving Forward in Incident and Disaster Response and Recovery &amp; Business Continuity Plans</a:t>
            </a:r>
            <a:endParaRPr sz="3300">
              <a:solidFill>
                <a:schemeClr val="lt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t/>
            </a:r>
            <a:endParaRPr b="1" sz="3200">
              <a:solidFill>
                <a:schemeClr val="lt2"/>
              </a:solidFill>
            </a:endParaRPr>
          </a:p>
        </p:txBody>
      </p:sp>
      <p:sp>
        <p:nvSpPr>
          <p:cNvPr id="1218" name="Google Shape;1218;p134"/>
          <p:cNvSpPr txBox="1"/>
          <p:nvPr/>
        </p:nvSpPr>
        <p:spPr>
          <a:xfrm>
            <a:off x="-125275" y="2149875"/>
            <a:ext cx="9144000" cy="16008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300">
                <a:solidFill>
                  <a:srgbClr val="D1D5DB"/>
                </a:solidFill>
                <a:latin typeface="Roboto"/>
                <a:ea typeface="Roboto"/>
                <a:cs typeface="Roboto"/>
                <a:sym typeface="Roboto"/>
              </a:rPr>
              <a:t>Everyone in </a:t>
            </a:r>
            <a:r>
              <a:rPr b="1" lang="en" sz="2300">
                <a:solidFill>
                  <a:srgbClr val="674EA7"/>
                </a:solidFill>
                <a:latin typeface="Roboto"/>
                <a:ea typeface="Roboto"/>
                <a:cs typeface="Roboto"/>
                <a:sym typeface="Roboto"/>
              </a:rPr>
              <a:t>The Knowledge House </a:t>
            </a:r>
            <a:r>
              <a:rPr b="1" lang="en" sz="2300">
                <a:solidFill>
                  <a:srgbClr val="D1D5DB"/>
                </a:solidFill>
                <a:latin typeface="Roboto"/>
                <a:ea typeface="Roboto"/>
                <a:cs typeface="Roboto"/>
                <a:sym typeface="Roboto"/>
              </a:rPr>
              <a:t>has a role to play in disaster recovery and business continuity. By understanding our plans and your role in them, you can help ensure that we recover from any incident as quickly and efficiently as possible.</a:t>
            </a:r>
            <a:endParaRPr b="1" sz="2300">
              <a:solidFill>
                <a:srgbClr val="D1D5DB"/>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35"/>
          <p:cNvSpPr txBox="1"/>
          <p:nvPr>
            <p:ph type="ctrTitle"/>
          </p:nvPr>
        </p:nvSpPr>
        <p:spPr>
          <a:xfrm>
            <a:off x="390150" y="3498500"/>
            <a:ext cx="8211000" cy="14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Presented by:</a:t>
            </a:r>
            <a:endParaRPr b="1">
              <a:solidFill>
                <a:schemeClr val="dk2"/>
              </a:solidFill>
            </a:endParaRPr>
          </a:p>
          <a:p>
            <a:pPr indent="0" lvl="0" marL="0" rtl="0" algn="l">
              <a:spcBef>
                <a:spcPts val="0"/>
              </a:spcBef>
              <a:spcAft>
                <a:spcPts val="0"/>
              </a:spcAft>
              <a:buNone/>
            </a:pPr>
            <a:r>
              <a:rPr b="1" lang="en">
                <a:solidFill>
                  <a:schemeClr val="dk2"/>
                </a:solidFill>
              </a:rPr>
              <a:t>Lucas Higgs</a:t>
            </a:r>
            <a:endParaRPr b="1">
              <a:solidFill>
                <a:schemeClr val="dk2"/>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36"/>
          <p:cNvSpPr txBox="1"/>
          <p:nvPr>
            <p:ph type="title"/>
          </p:nvPr>
        </p:nvSpPr>
        <p:spPr>
          <a:xfrm>
            <a:off x="713300" y="86400"/>
            <a:ext cx="81777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Building a </a:t>
            </a:r>
            <a:r>
              <a:rPr b="1" lang="en" sz="3200">
                <a:solidFill>
                  <a:srgbClr val="1976D2"/>
                </a:solidFill>
              </a:rPr>
              <a:t>Stronger</a:t>
            </a:r>
            <a:r>
              <a:rPr b="1" lang="en" sz="3200">
                <a:solidFill>
                  <a:schemeClr val="lt2"/>
                </a:solidFill>
              </a:rPr>
              <a:t> </a:t>
            </a:r>
            <a:r>
              <a:rPr b="1" lang="en" sz="3200">
                <a:solidFill>
                  <a:schemeClr val="accent5"/>
                </a:solidFill>
              </a:rPr>
              <a:t>Cybersecurity</a:t>
            </a:r>
            <a:r>
              <a:rPr b="1" lang="en" sz="3200">
                <a:solidFill>
                  <a:srgbClr val="1976D2"/>
                </a:solidFill>
              </a:rPr>
              <a:t> </a:t>
            </a:r>
            <a:r>
              <a:rPr b="1" lang="en" sz="3200">
                <a:solidFill>
                  <a:srgbClr val="D1D5DB"/>
                </a:solidFill>
              </a:rPr>
              <a:t>Culture</a:t>
            </a:r>
            <a:r>
              <a:rPr b="1" lang="en" sz="3200">
                <a:solidFill>
                  <a:schemeClr val="lt2"/>
                </a:solidFill>
              </a:rPr>
              <a:t> </a:t>
            </a:r>
            <a:r>
              <a:rPr b="1" lang="en" sz="3200">
                <a:solidFill>
                  <a:schemeClr val="accent2"/>
                </a:solidFill>
              </a:rPr>
              <a:t>at </a:t>
            </a:r>
            <a:r>
              <a:rPr b="1" lang="en" sz="3200">
                <a:solidFill>
                  <a:srgbClr val="674EA7"/>
                </a:solidFill>
              </a:rPr>
              <a:t>The Knowledge House</a:t>
            </a:r>
            <a:r>
              <a:rPr b="1" lang="en" sz="3200">
                <a:solidFill>
                  <a:schemeClr val="accent2"/>
                </a:solidFill>
              </a:rPr>
              <a:t> </a:t>
            </a:r>
            <a:r>
              <a:rPr b="1" lang="en" sz="3200">
                <a:solidFill>
                  <a:schemeClr val="accent6"/>
                </a:solidFill>
              </a:rPr>
              <a:t>Together</a:t>
            </a:r>
            <a:r>
              <a:rPr b="1" lang="en" sz="3200">
                <a:solidFill>
                  <a:schemeClr val="accent2"/>
                </a:solidFill>
              </a:rPr>
              <a:t> </a:t>
            </a:r>
            <a:endParaRPr b="1" sz="3200">
              <a:solidFill>
                <a:schemeClr val="accent2"/>
              </a:solidFill>
            </a:endParaRPr>
          </a:p>
        </p:txBody>
      </p:sp>
      <p:sp>
        <p:nvSpPr>
          <p:cNvPr id="1229" name="Google Shape;1229;p136"/>
          <p:cNvSpPr txBox="1"/>
          <p:nvPr/>
        </p:nvSpPr>
        <p:spPr>
          <a:xfrm>
            <a:off x="0" y="2107475"/>
            <a:ext cx="9144000" cy="1877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A cybersecurity framework with a focus on NIST 800-171, threat and vulnerability testing, penetration testing, legal and compliance considerations, policy and procedure development, and incident and disaster response and recovery, along with business continuity planning are the foundations of a secure program.  </a:t>
            </a:r>
            <a:endParaRPr sz="1200">
              <a:solidFill>
                <a:srgbClr val="374151"/>
              </a:solidFill>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37"/>
          <p:cNvSpPr txBox="1"/>
          <p:nvPr>
            <p:ph type="title"/>
          </p:nvPr>
        </p:nvSpPr>
        <p:spPr>
          <a:xfrm>
            <a:off x="713300" y="86400"/>
            <a:ext cx="8177700" cy="679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a:solidFill>
                  <a:schemeClr val="lt2"/>
                </a:solidFill>
              </a:rPr>
              <a:t>Building a </a:t>
            </a:r>
            <a:r>
              <a:rPr b="1" lang="en" sz="3200">
                <a:solidFill>
                  <a:srgbClr val="1976D2"/>
                </a:solidFill>
              </a:rPr>
              <a:t>Stronger</a:t>
            </a:r>
            <a:r>
              <a:rPr b="1" lang="en" sz="3200">
                <a:solidFill>
                  <a:schemeClr val="lt2"/>
                </a:solidFill>
              </a:rPr>
              <a:t> </a:t>
            </a:r>
            <a:r>
              <a:rPr b="1" lang="en" sz="3200">
                <a:solidFill>
                  <a:schemeClr val="accent5"/>
                </a:solidFill>
              </a:rPr>
              <a:t>Cybersecurity</a:t>
            </a:r>
            <a:r>
              <a:rPr b="1" lang="en" sz="3200">
                <a:solidFill>
                  <a:srgbClr val="1976D2"/>
                </a:solidFill>
              </a:rPr>
              <a:t> </a:t>
            </a:r>
            <a:r>
              <a:rPr b="1" lang="en" sz="3200">
                <a:solidFill>
                  <a:srgbClr val="D1D5DB"/>
                </a:solidFill>
              </a:rPr>
              <a:t>Culture</a:t>
            </a:r>
            <a:r>
              <a:rPr b="1" lang="en" sz="3200">
                <a:solidFill>
                  <a:schemeClr val="lt2"/>
                </a:solidFill>
              </a:rPr>
              <a:t> </a:t>
            </a:r>
            <a:r>
              <a:rPr b="1" lang="en" sz="3200">
                <a:solidFill>
                  <a:schemeClr val="accent2"/>
                </a:solidFill>
              </a:rPr>
              <a:t>at </a:t>
            </a:r>
            <a:r>
              <a:rPr b="1" lang="en" sz="3200">
                <a:solidFill>
                  <a:srgbClr val="674EA7"/>
                </a:solidFill>
              </a:rPr>
              <a:t>The Knowledge House</a:t>
            </a:r>
            <a:r>
              <a:rPr b="1" lang="en" sz="3200">
                <a:solidFill>
                  <a:schemeClr val="accent2"/>
                </a:solidFill>
              </a:rPr>
              <a:t> </a:t>
            </a:r>
            <a:r>
              <a:rPr b="1" lang="en" sz="3200">
                <a:solidFill>
                  <a:schemeClr val="accent6"/>
                </a:solidFill>
              </a:rPr>
              <a:t>Together</a:t>
            </a:r>
            <a:r>
              <a:rPr b="1" lang="en" sz="3200">
                <a:solidFill>
                  <a:schemeClr val="accent2"/>
                </a:solidFill>
              </a:rPr>
              <a:t> </a:t>
            </a:r>
            <a:endParaRPr b="1" sz="3200">
              <a:solidFill>
                <a:schemeClr val="accent2"/>
              </a:solidFill>
            </a:endParaRPr>
          </a:p>
        </p:txBody>
      </p:sp>
      <p:sp>
        <p:nvSpPr>
          <p:cNvPr id="1235" name="Google Shape;1235;p137"/>
          <p:cNvSpPr txBox="1"/>
          <p:nvPr/>
        </p:nvSpPr>
        <p:spPr>
          <a:xfrm>
            <a:off x="-112525" y="1967375"/>
            <a:ext cx="9144000" cy="22164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None/>
            </a:pPr>
            <a:r>
              <a:rPr b="1" lang="en" sz="2200">
                <a:solidFill>
                  <a:srgbClr val="D1D5DB"/>
                </a:solidFill>
                <a:latin typeface="Roboto"/>
                <a:ea typeface="Roboto"/>
                <a:cs typeface="Roboto"/>
                <a:sym typeface="Roboto"/>
              </a:rPr>
              <a:t>Cybersecurity is a shared responsibility that requires a concerted effort from all of us at </a:t>
            </a:r>
            <a:r>
              <a:rPr b="1" lang="en" sz="2200">
                <a:solidFill>
                  <a:srgbClr val="674EA7"/>
                </a:solidFill>
                <a:latin typeface="Roboto"/>
                <a:ea typeface="Roboto"/>
                <a:cs typeface="Roboto"/>
                <a:sym typeface="Roboto"/>
              </a:rPr>
              <a:t>The Knowledge House</a:t>
            </a:r>
            <a:r>
              <a:rPr b="1" lang="en" sz="2200">
                <a:solidFill>
                  <a:srgbClr val="D1D5DB"/>
                </a:solidFill>
                <a:latin typeface="Roboto"/>
                <a:ea typeface="Roboto"/>
                <a:cs typeface="Roboto"/>
                <a:sym typeface="Roboto"/>
              </a:rPr>
              <a:t>.  By implementing the practices discussed in this presentation, we can collectively enhance the security posture of </a:t>
            </a:r>
            <a:r>
              <a:rPr b="1" lang="en" sz="2200">
                <a:solidFill>
                  <a:srgbClr val="674EA7"/>
                </a:solidFill>
                <a:latin typeface="Roboto"/>
                <a:ea typeface="Roboto"/>
                <a:cs typeface="Roboto"/>
                <a:sym typeface="Roboto"/>
              </a:rPr>
              <a:t>The Knowledge House</a:t>
            </a:r>
            <a:r>
              <a:rPr b="1" lang="en" sz="2200">
                <a:solidFill>
                  <a:srgbClr val="D1D5DB"/>
                </a:solidFill>
                <a:latin typeface="Roboto"/>
                <a:ea typeface="Roboto"/>
                <a:cs typeface="Roboto"/>
                <a:sym typeface="Roboto"/>
              </a:rPr>
              <a:t>, ensuring the safety of our students', employees’ and donors' digital information.</a:t>
            </a:r>
            <a:endParaRPr sz="1200">
              <a:solidFill>
                <a:srgbClr val="37415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9"/>
          <p:cNvSpPr txBox="1"/>
          <p:nvPr>
            <p:ph type="title"/>
          </p:nvPr>
        </p:nvSpPr>
        <p:spPr>
          <a:xfrm>
            <a:off x="126600" y="366650"/>
            <a:ext cx="9144000" cy="726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NIST CSF and Non-Profit Organizations</a:t>
            </a:r>
            <a:endParaRPr sz="3300">
              <a:solidFill>
                <a:schemeClr val="accent2"/>
              </a:solidFill>
              <a:latin typeface="Montserrat ExtraBold"/>
              <a:ea typeface="Montserrat ExtraBold"/>
              <a:cs typeface="Montserrat ExtraBold"/>
              <a:sym typeface="Montserrat ExtraBold"/>
            </a:endParaRPr>
          </a:p>
        </p:txBody>
      </p:sp>
      <p:sp>
        <p:nvSpPr>
          <p:cNvPr id="565" name="Google Shape;565;p39"/>
          <p:cNvSpPr txBox="1"/>
          <p:nvPr>
            <p:ph idx="1" type="body"/>
          </p:nvPr>
        </p:nvSpPr>
        <p:spPr>
          <a:xfrm>
            <a:off x="253200" y="1237300"/>
            <a:ext cx="8890800" cy="1985100"/>
          </a:xfrm>
          <a:prstGeom prst="rect">
            <a:avLst/>
          </a:prstGeom>
        </p:spPr>
        <p:txBody>
          <a:bodyPr anchorCtr="0" anchor="t" bIns="91425" lIns="91425" spcFirstLastPara="1" rIns="91425" wrap="square" tIns="91425">
            <a:noAutofit/>
          </a:bodyPr>
          <a:lstStyle/>
          <a:p>
            <a:pPr indent="0" lvl="0" marL="0" rtl="0" algn="ctr">
              <a:spcBef>
                <a:spcPts val="0"/>
              </a:spcBef>
              <a:spcAft>
                <a:spcPts val="1500"/>
              </a:spcAft>
              <a:buNone/>
            </a:pPr>
            <a:r>
              <a:rPr b="1" lang="en" sz="2500">
                <a:solidFill>
                  <a:schemeClr val="dk2"/>
                </a:solidFill>
                <a:latin typeface="Roboto"/>
                <a:ea typeface="Roboto"/>
                <a:cs typeface="Roboto"/>
                <a:sym typeface="Roboto"/>
              </a:rPr>
              <a:t>NIST CSF offers non-profits like </a:t>
            </a:r>
            <a:r>
              <a:rPr b="1" lang="en" sz="2500">
                <a:solidFill>
                  <a:srgbClr val="674EA7"/>
                </a:solidFill>
                <a:latin typeface="Roboto"/>
                <a:ea typeface="Roboto"/>
                <a:cs typeface="Roboto"/>
                <a:sym typeface="Roboto"/>
              </a:rPr>
              <a:t>The Knowledge House</a:t>
            </a:r>
            <a:r>
              <a:rPr b="1" lang="en" sz="2500">
                <a:solidFill>
                  <a:schemeClr val="dk2"/>
                </a:solidFill>
                <a:latin typeface="Roboto"/>
                <a:ea typeface="Roboto"/>
                <a:cs typeface="Roboto"/>
                <a:sym typeface="Roboto"/>
              </a:rPr>
              <a:t> a language and structure to address cybersecurity risk across the enterprise. It provides flexibility and adaptability, aiding in risk management and protection of our digital assets and online donation systems.  It contains five core functions.</a:t>
            </a:r>
            <a:endParaRPr b="1" sz="2500">
              <a:latin typeface="Roboto"/>
              <a:ea typeface="Roboto"/>
              <a:cs typeface="Roboto"/>
              <a:sym typeface="Roboto"/>
            </a:endParaRPr>
          </a:p>
        </p:txBody>
      </p:sp>
      <p:pic>
        <p:nvPicPr>
          <p:cNvPr id="566" name="Google Shape;566;p39"/>
          <p:cNvPicPr preferRelativeResize="0"/>
          <p:nvPr/>
        </p:nvPicPr>
        <p:blipFill>
          <a:blip r:embed="rId3">
            <a:alphaModFix/>
          </a:blip>
          <a:stretch>
            <a:fillRect/>
          </a:stretch>
        </p:blipFill>
        <p:spPr>
          <a:xfrm>
            <a:off x="2396725" y="3611675"/>
            <a:ext cx="4171950" cy="109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0"/>
          <p:cNvSpPr txBox="1"/>
          <p:nvPr>
            <p:ph type="title"/>
          </p:nvPr>
        </p:nvSpPr>
        <p:spPr>
          <a:xfrm>
            <a:off x="126600" y="366650"/>
            <a:ext cx="9144000" cy="726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The Core Functions of the NIST Framework: Protect</a:t>
            </a:r>
            <a:endParaRPr sz="3300">
              <a:solidFill>
                <a:schemeClr val="accent2"/>
              </a:solidFill>
              <a:latin typeface="Montserrat ExtraBold"/>
              <a:ea typeface="Montserrat ExtraBold"/>
              <a:cs typeface="Montserrat ExtraBold"/>
              <a:sym typeface="Montserrat ExtraBold"/>
            </a:endParaRPr>
          </a:p>
        </p:txBody>
      </p:sp>
      <p:sp>
        <p:nvSpPr>
          <p:cNvPr id="572" name="Google Shape;572;p40"/>
          <p:cNvSpPr txBox="1"/>
          <p:nvPr>
            <p:ph idx="1" type="body"/>
          </p:nvPr>
        </p:nvSpPr>
        <p:spPr>
          <a:xfrm>
            <a:off x="253200" y="1654625"/>
            <a:ext cx="8890800" cy="1985100"/>
          </a:xfrm>
          <a:prstGeom prst="rect">
            <a:avLst/>
          </a:prstGeom>
        </p:spPr>
        <p:txBody>
          <a:bodyPr anchorCtr="0" anchor="t" bIns="91425" lIns="91425" spcFirstLastPara="1" rIns="91425" wrap="square" tIns="91425">
            <a:noAutofit/>
          </a:bodyPr>
          <a:lstStyle/>
          <a:p>
            <a:pPr indent="0" lvl="0" marL="0" rtl="0" algn="ctr">
              <a:spcBef>
                <a:spcPts val="0"/>
              </a:spcBef>
              <a:spcAft>
                <a:spcPts val="1500"/>
              </a:spcAft>
              <a:buNone/>
            </a:pPr>
            <a:r>
              <a:rPr b="1" lang="en" sz="2500">
                <a:solidFill>
                  <a:schemeClr val="dk2"/>
                </a:solidFill>
                <a:latin typeface="Roboto"/>
                <a:ea typeface="Roboto"/>
                <a:cs typeface="Roboto"/>
                <a:sym typeface="Roboto"/>
              </a:rPr>
              <a:t>The 'Protect' function involves developing safeguards to guard against cyber threats. It encompasses access controls, secure configurations, data security, and employee awareness programs. </a:t>
            </a:r>
            <a:endParaRPr b="1" sz="25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1"/>
          <p:cNvSpPr txBox="1"/>
          <p:nvPr>
            <p:ph type="title"/>
          </p:nvPr>
        </p:nvSpPr>
        <p:spPr>
          <a:xfrm>
            <a:off x="126600" y="366650"/>
            <a:ext cx="9144000" cy="726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The Core Functions of the NIST Framework: Protect </a:t>
            </a:r>
            <a:r>
              <a:rPr lang="en" sz="3300">
                <a:solidFill>
                  <a:schemeClr val="accent2"/>
                </a:solidFill>
                <a:latin typeface="Montserrat ExtraBold"/>
                <a:ea typeface="Montserrat ExtraBold"/>
                <a:cs typeface="Montserrat ExtraBold"/>
                <a:sym typeface="Montserrat ExtraBold"/>
              </a:rPr>
              <a:t>Function and Managing Third-Party Risks</a:t>
            </a:r>
            <a:endParaRPr sz="3300">
              <a:solidFill>
                <a:schemeClr val="accent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t/>
            </a:r>
            <a:endParaRPr sz="3300">
              <a:solidFill>
                <a:schemeClr val="accent2"/>
              </a:solidFill>
              <a:latin typeface="Montserrat ExtraBold"/>
              <a:ea typeface="Montserrat ExtraBold"/>
              <a:cs typeface="Montserrat ExtraBold"/>
              <a:sym typeface="Montserrat ExtraBold"/>
            </a:endParaRPr>
          </a:p>
        </p:txBody>
      </p:sp>
      <p:sp>
        <p:nvSpPr>
          <p:cNvPr id="578" name="Google Shape;578;p41"/>
          <p:cNvSpPr txBox="1"/>
          <p:nvPr>
            <p:ph idx="1" type="body"/>
          </p:nvPr>
        </p:nvSpPr>
        <p:spPr>
          <a:xfrm>
            <a:off x="253200" y="2218600"/>
            <a:ext cx="8890800" cy="198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Roboto"/>
                <a:ea typeface="Roboto"/>
                <a:cs typeface="Roboto"/>
                <a:sym typeface="Roboto"/>
              </a:rPr>
              <a:t>The 'Protect' function extends to managing risks from vendors and partners. This is integral to </a:t>
            </a:r>
            <a:r>
              <a:rPr b="1" lang="en" sz="2500">
                <a:solidFill>
                  <a:srgbClr val="674EA7"/>
                </a:solidFill>
                <a:latin typeface="Roboto"/>
                <a:ea typeface="Roboto"/>
                <a:cs typeface="Roboto"/>
                <a:sym typeface="Roboto"/>
              </a:rPr>
              <a:t>The Knowledge House</a:t>
            </a:r>
            <a:r>
              <a:rPr b="1" lang="en" sz="2500">
                <a:solidFill>
                  <a:schemeClr val="dk2"/>
                </a:solidFill>
                <a:latin typeface="Roboto"/>
                <a:ea typeface="Roboto"/>
                <a:cs typeface="Roboto"/>
                <a:sym typeface="Roboto"/>
              </a:rPr>
              <a:t>, where partnerships are crucial. We ensure all partners align with our cybersecurity standards.</a:t>
            </a:r>
            <a:endParaRPr sz="1100">
              <a:solidFill>
                <a:srgbClr val="000000"/>
              </a:solidFill>
              <a:latin typeface="Arial"/>
              <a:ea typeface="Arial"/>
              <a:cs typeface="Arial"/>
              <a:sym typeface="Arial"/>
            </a:endParaRPr>
          </a:p>
          <a:p>
            <a:pPr indent="0" lvl="0" marL="0" rtl="0" algn="ctr">
              <a:spcBef>
                <a:spcPts val="1500"/>
              </a:spcBef>
              <a:spcAft>
                <a:spcPts val="1500"/>
              </a:spcAft>
              <a:buNone/>
            </a:pPr>
            <a:r>
              <a:t/>
            </a:r>
            <a:endParaRPr b="1" sz="25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2"/>
          <p:cNvSpPr txBox="1"/>
          <p:nvPr>
            <p:ph type="title"/>
          </p:nvPr>
        </p:nvSpPr>
        <p:spPr>
          <a:xfrm>
            <a:off x="126600" y="366650"/>
            <a:ext cx="9144000" cy="726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The Core Functions of the NIST Framework: Respond</a:t>
            </a:r>
            <a:endParaRPr sz="3300">
              <a:solidFill>
                <a:schemeClr val="accent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t/>
            </a:r>
            <a:endParaRPr sz="3300">
              <a:solidFill>
                <a:schemeClr val="accent2"/>
              </a:solidFill>
              <a:latin typeface="Montserrat ExtraBold"/>
              <a:ea typeface="Montserrat ExtraBold"/>
              <a:cs typeface="Montserrat ExtraBold"/>
              <a:sym typeface="Montserrat ExtraBold"/>
            </a:endParaRPr>
          </a:p>
        </p:txBody>
      </p:sp>
      <p:sp>
        <p:nvSpPr>
          <p:cNvPr id="584" name="Google Shape;584;p42"/>
          <p:cNvSpPr txBox="1"/>
          <p:nvPr>
            <p:ph idx="1" type="body"/>
          </p:nvPr>
        </p:nvSpPr>
        <p:spPr>
          <a:xfrm>
            <a:off x="253200" y="1993000"/>
            <a:ext cx="8890800" cy="198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Roboto"/>
                <a:ea typeface="Roboto"/>
                <a:cs typeface="Roboto"/>
                <a:sym typeface="Roboto"/>
              </a:rPr>
              <a:t>T</a:t>
            </a:r>
            <a:r>
              <a:rPr b="1" lang="en" sz="2500">
                <a:solidFill>
                  <a:schemeClr val="dk2"/>
                </a:solidFill>
                <a:latin typeface="Roboto"/>
                <a:ea typeface="Roboto"/>
                <a:cs typeface="Roboto"/>
                <a:sym typeface="Roboto"/>
              </a:rPr>
              <a:t>he 'Respond' function involves effective action and post-incident analysis when a cybersecurity incident occurs. This aids in preventing similar future incidents, bolstering our cybersecurity posture at </a:t>
            </a:r>
            <a:r>
              <a:rPr b="1" lang="en" sz="2500">
                <a:solidFill>
                  <a:srgbClr val="674EA7"/>
                </a:solidFill>
                <a:latin typeface="Roboto"/>
                <a:ea typeface="Roboto"/>
                <a:cs typeface="Roboto"/>
                <a:sym typeface="Roboto"/>
              </a:rPr>
              <a:t>The Knowledge House</a:t>
            </a:r>
            <a:r>
              <a:rPr b="1" lang="en" sz="2500">
                <a:solidFill>
                  <a:schemeClr val="dk2"/>
                </a:solidFill>
                <a:latin typeface="Roboto"/>
                <a:ea typeface="Roboto"/>
                <a:cs typeface="Roboto"/>
                <a:sym typeface="Roboto"/>
              </a:rPr>
              <a:t>.</a:t>
            </a:r>
            <a:endParaRPr sz="1100">
              <a:solidFill>
                <a:srgbClr val="000000"/>
              </a:solidFill>
              <a:latin typeface="Arial"/>
              <a:ea typeface="Arial"/>
              <a:cs typeface="Arial"/>
              <a:sym typeface="Arial"/>
            </a:endParaRPr>
          </a:p>
          <a:p>
            <a:pPr indent="0" lvl="0" marL="0" rtl="0" algn="ctr">
              <a:spcBef>
                <a:spcPts val="1500"/>
              </a:spcBef>
              <a:spcAft>
                <a:spcPts val="1500"/>
              </a:spcAft>
              <a:buNone/>
            </a:pPr>
            <a:r>
              <a:t/>
            </a:r>
            <a:endParaRPr b="1" sz="25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3"/>
          <p:cNvSpPr txBox="1"/>
          <p:nvPr>
            <p:ph type="title"/>
          </p:nvPr>
        </p:nvSpPr>
        <p:spPr>
          <a:xfrm>
            <a:off x="126600" y="366650"/>
            <a:ext cx="9144000" cy="726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The Core Functions of the NIST Framework: Recover</a:t>
            </a:r>
            <a:endParaRPr sz="3300">
              <a:solidFill>
                <a:schemeClr val="accent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t/>
            </a:r>
            <a:endParaRPr sz="3300">
              <a:solidFill>
                <a:schemeClr val="accent2"/>
              </a:solidFill>
              <a:latin typeface="Montserrat ExtraBold"/>
              <a:ea typeface="Montserrat ExtraBold"/>
              <a:cs typeface="Montserrat ExtraBold"/>
              <a:sym typeface="Montserrat ExtraBold"/>
            </a:endParaRPr>
          </a:p>
        </p:txBody>
      </p:sp>
      <p:sp>
        <p:nvSpPr>
          <p:cNvPr id="590" name="Google Shape;590;p43"/>
          <p:cNvSpPr txBox="1"/>
          <p:nvPr>
            <p:ph idx="1" type="body"/>
          </p:nvPr>
        </p:nvSpPr>
        <p:spPr>
          <a:xfrm>
            <a:off x="253200" y="1835100"/>
            <a:ext cx="8890800" cy="198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Roboto"/>
                <a:ea typeface="Roboto"/>
                <a:cs typeface="Roboto"/>
                <a:sym typeface="Roboto"/>
              </a:rPr>
              <a:t>T</a:t>
            </a:r>
            <a:r>
              <a:rPr b="1" lang="en" sz="2500">
                <a:solidFill>
                  <a:schemeClr val="dk2"/>
                </a:solidFill>
                <a:latin typeface="Roboto"/>
                <a:ea typeface="Roboto"/>
                <a:cs typeface="Roboto"/>
                <a:sym typeface="Roboto"/>
              </a:rPr>
              <a:t>he 'Recover' function emphasizes restoring systems, conducting lessons-learned exercises, and enhancing cybersecurity based on incident insights. It's a crucial function ensuring </a:t>
            </a:r>
            <a:r>
              <a:rPr b="1" lang="en" sz="2500">
                <a:solidFill>
                  <a:srgbClr val="674EA7"/>
                </a:solidFill>
                <a:latin typeface="Roboto"/>
                <a:ea typeface="Roboto"/>
                <a:cs typeface="Roboto"/>
                <a:sym typeface="Roboto"/>
              </a:rPr>
              <a:t>The Knowledge House's </a:t>
            </a:r>
            <a:r>
              <a:rPr b="1" lang="en" sz="2500">
                <a:solidFill>
                  <a:schemeClr val="dk2"/>
                </a:solidFill>
                <a:latin typeface="Roboto"/>
                <a:ea typeface="Roboto"/>
                <a:cs typeface="Roboto"/>
                <a:sym typeface="Roboto"/>
              </a:rPr>
              <a:t>resilience in the face of cyber threats.</a:t>
            </a:r>
            <a:endParaRPr sz="1100">
              <a:solidFill>
                <a:srgbClr val="000000"/>
              </a:solidFill>
              <a:latin typeface="Arial"/>
              <a:ea typeface="Arial"/>
              <a:cs typeface="Arial"/>
              <a:sym typeface="Arial"/>
            </a:endParaRPr>
          </a:p>
          <a:p>
            <a:pPr indent="0" lvl="0" marL="0" rtl="0" algn="ctr">
              <a:spcBef>
                <a:spcPts val="1500"/>
              </a:spcBef>
              <a:spcAft>
                <a:spcPts val="0"/>
              </a:spcAft>
              <a:buNone/>
            </a:pPr>
            <a:r>
              <a:t/>
            </a:r>
            <a:endParaRPr b="1" sz="2500">
              <a:solidFill>
                <a:schemeClr val="dk2"/>
              </a:solidFill>
              <a:latin typeface="Roboto"/>
              <a:ea typeface="Roboto"/>
              <a:cs typeface="Roboto"/>
              <a:sym typeface="Roboto"/>
            </a:endParaRPr>
          </a:p>
          <a:p>
            <a:pPr indent="0" lvl="0" marL="0" rtl="0" algn="ctr">
              <a:spcBef>
                <a:spcPts val="1500"/>
              </a:spcBef>
              <a:spcAft>
                <a:spcPts val="1500"/>
              </a:spcAft>
              <a:buNone/>
            </a:pPr>
            <a:r>
              <a:t/>
            </a:r>
            <a:endParaRPr b="1" sz="25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4"/>
          <p:cNvSpPr txBox="1"/>
          <p:nvPr>
            <p:ph type="title"/>
          </p:nvPr>
        </p:nvSpPr>
        <p:spPr>
          <a:xfrm>
            <a:off x="126600" y="908050"/>
            <a:ext cx="9144000" cy="726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Engaging Stakeholders in Recovery</a:t>
            </a:r>
            <a:endParaRPr sz="1100">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sz="3300">
              <a:solidFill>
                <a:schemeClr val="accent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t/>
            </a:r>
            <a:endParaRPr sz="3300">
              <a:solidFill>
                <a:schemeClr val="accent2"/>
              </a:solidFill>
              <a:latin typeface="Montserrat ExtraBold"/>
              <a:ea typeface="Montserrat ExtraBold"/>
              <a:cs typeface="Montserrat ExtraBold"/>
              <a:sym typeface="Montserrat ExtraBold"/>
            </a:endParaRPr>
          </a:p>
        </p:txBody>
      </p:sp>
      <p:sp>
        <p:nvSpPr>
          <p:cNvPr id="596" name="Google Shape;596;p44"/>
          <p:cNvSpPr txBox="1"/>
          <p:nvPr>
            <p:ph idx="1" type="body"/>
          </p:nvPr>
        </p:nvSpPr>
        <p:spPr>
          <a:xfrm>
            <a:off x="253200" y="1835100"/>
            <a:ext cx="8890800" cy="19851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2500">
                <a:solidFill>
                  <a:schemeClr val="dk2"/>
                </a:solidFill>
                <a:latin typeface="Roboto"/>
                <a:ea typeface="Roboto"/>
                <a:cs typeface="Roboto"/>
                <a:sym typeface="Roboto"/>
              </a:rPr>
              <a:t>As part of the 'Recover' function, we ensure clear communication with our stakeholders about any incidents and their impacts. This helps maintain trust and transparency at </a:t>
            </a:r>
            <a:r>
              <a:rPr b="1" lang="en" sz="2500">
                <a:solidFill>
                  <a:srgbClr val="674EA7"/>
                </a:solidFill>
                <a:latin typeface="Roboto"/>
                <a:ea typeface="Roboto"/>
                <a:cs typeface="Roboto"/>
                <a:sym typeface="Roboto"/>
              </a:rPr>
              <a:t>The Knowledge House</a:t>
            </a:r>
            <a:r>
              <a:rPr b="1" lang="en" sz="2500">
                <a:solidFill>
                  <a:schemeClr val="dk2"/>
                </a:solidFill>
                <a:latin typeface="Roboto"/>
                <a:ea typeface="Roboto"/>
                <a:cs typeface="Roboto"/>
                <a:sym typeface="Roboto"/>
              </a:rPr>
              <a:t>.</a:t>
            </a:r>
            <a:endParaRPr b="1" sz="2500">
              <a:solidFill>
                <a:schemeClr val="dk2"/>
              </a:solidFill>
              <a:latin typeface="Roboto"/>
              <a:ea typeface="Roboto"/>
              <a:cs typeface="Roboto"/>
              <a:sym typeface="Roboto"/>
            </a:endParaRPr>
          </a:p>
          <a:p>
            <a:pPr indent="0" lvl="0" marL="0" rtl="0" algn="ctr">
              <a:spcBef>
                <a:spcPts val="1500"/>
              </a:spcBef>
              <a:spcAft>
                <a:spcPts val="1500"/>
              </a:spcAft>
              <a:buNone/>
            </a:pPr>
            <a:r>
              <a:t/>
            </a:r>
            <a:endParaRPr b="1" sz="25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5"/>
          <p:cNvSpPr txBox="1"/>
          <p:nvPr>
            <p:ph type="title"/>
          </p:nvPr>
        </p:nvSpPr>
        <p:spPr>
          <a:xfrm>
            <a:off x="126600" y="908050"/>
            <a:ext cx="9144000" cy="726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NIST 800-171: Our Chosen Cybersecurity Framework</a:t>
            </a:r>
            <a:endParaRPr sz="3300">
              <a:solidFill>
                <a:schemeClr val="accent2"/>
              </a:solidFill>
              <a:latin typeface="Montserrat ExtraBold"/>
              <a:ea typeface="Montserrat ExtraBold"/>
              <a:cs typeface="Montserrat ExtraBold"/>
              <a:sym typeface="Montserrat ExtraBold"/>
            </a:endParaRPr>
          </a:p>
        </p:txBody>
      </p:sp>
      <p:sp>
        <p:nvSpPr>
          <p:cNvPr id="602" name="Google Shape;602;p45"/>
          <p:cNvSpPr txBox="1"/>
          <p:nvPr>
            <p:ph idx="1" type="body"/>
          </p:nvPr>
        </p:nvSpPr>
        <p:spPr>
          <a:xfrm>
            <a:off x="253200" y="2162200"/>
            <a:ext cx="8890800" cy="19851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1500"/>
              </a:spcAft>
              <a:buNone/>
            </a:pPr>
            <a:r>
              <a:rPr b="1" lang="en" sz="2500">
                <a:solidFill>
                  <a:schemeClr val="dk2"/>
                </a:solidFill>
                <a:latin typeface="Roboto"/>
                <a:ea typeface="Roboto"/>
                <a:cs typeface="Roboto"/>
                <a:sym typeface="Roboto"/>
              </a:rPr>
              <a:t>NIST 800-171, designed for protecting Controlled Unclassified Information in non-federal systems, is our chosen framework at </a:t>
            </a:r>
            <a:r>
              <a:rPr b="1" lang="en" sz="2500">
                <a:solidFill>
                  <a:srgbClr val="674EA7"/>
                </a:solidFill>
                <a:latin typeface="Roboto"/>
                <a:ea typeface="Roboto"/>
                <a:cs typeface="Roboto"/>
                <a:sym typeface="Roboto"/>
              </a:rPr>
              <a:t>The Knowledge House</a:t>
            </a:r>
            <a:r>
              <a:rPr b="1" lang="en" sz="2500">
                <a:solidFill>
                  <a:schemeClr val="dk2"/>
                </a:solidFill>
                <a:latin typeface="Roboto"/>
                <a:ea typeface="Roboto"/>
                <a:cs typeface="Roboto"/>
                <a:sym typeface="Roboto"/>
              </a:rPr>
              <a:t>. Given our role in educating minority and lower-income students, the protection of their information is paramount.</a:t>
            </a:r>
            <a:endParaRPr b="1" sz="25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6"/>
          <p:cNvSpPr txBox="1"/>
          <p:nvPr>
            <p:ph type="title"/>
          </p:nvPr>
        </p:nvSpPr>
        <p:spPr>
          <a:xfrm>
            <a:off x="126600" y="727575"/>
            <a:ext cx="9144000" cy="726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NIST 800-171: Our Chosen Cybersecurity Framework</a:t>
            </a:r>
            <a:endParaRPr sz="3300">
              <a:solidFill>
                <a:schemeClr val="accent2"/>
              </a:solidFill>
              <a:latin typeface="Montserrat ExtraBold"/>
              <a:ea typeface="Montserrat ExtraBold"/>
              <a:cs typeface="Montserrat ExtraBold"/>
              <a:sym typeface="Montserrat ExtraBold"/>
            </a:endParaRPr>
          </a:p>
        </p:txBody>
      </p:sp>
      <p:sp>
        <p:nvSpPr>
          <p:cNvPr id="608" name="Google Shape;608;p46"/>
          <p:cNvSpPr txBox="1"/>
          <p:nvPr>
            <p:ph idx="1" type="body"/>
          </p:nvPr>
        </p:nvSpPr>
        <p:spPr>
          <a:xfrm>
            <a:off x="72725" y="1959175"/>
            <a:ext cx="8890800" cy="19851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1500"/>
              </a:spcAft>
              <a:buNone/>
            </a:pPr>
            <a:r>
              <a:rPr b="1" lang="en" sz="2500">
                <a:solidFill>
                  <a:schemeClr val="dk2"/>
                </a:solidFill>
                <a:latin typeface="Roboto"/>
                <a:ea typeface="Roboto"/>
                <a:cs typeface="Roboto"/>
                <a:sym typeface="Roboto"/>
              </a:rPr>
              <a:t>NIST 800-171 contains 14 categories encompassing various cybersecurity aspects. These include Access Control, Awareness Training, Configuration Management, and more. We adopt these practices to protect our data and maintain the trust of our students and donors.</a:t>
            </a:r>
            <a:endParaRPr b="1" sz="25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7"/>
          <p:cNvSpPr txBox="1"/>
          <p:nvPr>
            <p:ph type="title"/>
          </p:nvPr>
        </p:nvSpPr>
        <p:spPr>
          <a:xfrm>
            <a:off x="126600" y="276400"/>
            <a:ext cx="9144000" cy="726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Key Components of NIST 800-171</a:t>
            </a:r>
            <a:endParaRPr sz="3300">
              <a:solidFill>
                <a:schemeClr val="accent2"/>
              </a:solidFill>
              <a:latin typeface="Montserrat ExtraBold"/>
              <a:ea typeface="Montserrat ExtraBold"/>
              <a:cs typeface="Montserrat ExtraBold"/>
              <a:sym typeface="Montserrat ExtraBold"/>
            </a:endParaRPr>
          </a:p>
        </p:txBody>
      </p:sp>
      <p:sp>
        <p:nvSpPr>
          <p:cNvPr id="614" name="Google Shape;614;p47"/>
          <p:cNvSpPr txBox="1"/>
          <p:nvPr>
            <p:ph idx="1" type="body"/>
          </p:nvPr>
        </p:nvSpPr>
        <p:spPr>
          <a:xfrm>
            <a:off x="126600" y="1059400"/>
            <a:ext cx="8890800" cy="1985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300" u="sng">
                <a:solidFill>
                  <a:schemeClr val="dk2"/>
                </a:solidFill>
                <a:latin typeface="Roboto"/>
                <a:ea typeface="Roboto"/>
                <a:cs typeface="Roboto"/>
                <a:sym typeface="Roboto"/>
              </a:rPr>
              <a:t>Access Control</a:t>
            </a:r>
            <a:r>
              <a:rPr b="1" lang="en" sz="2300">
                <a:solidFill>
                  <a:schemeClr val="dk2"/>
                </a:solidFill>
                <a:latin typeface="Roboto"/>
                <a:ea typeface="Roboto"/>
                <a:cs typeface="Roboto"/>
                <a:sym typeface="Roboto"/>
              </a:rPr>
              <a:t>: We regulate who can access our systems and data, ensuring only authorized users get access.</a:t>
            </a:r>
            <a:endParaRPr b="1" sz="2300">
              <a:solidFill>
                <a:schemeClr val="dk2"/>
              </a:solidFill>
              <a:latin typeface="Roboto"/>
              <a:ea typeface="Roboto"/>
              <a:cs typeface="Roboto"/>
              <a:sym typeface="Roboto"/>
            </a:endParaRPr>
          </a:p>
          <a:p>
            <a:pPr indent="0" lvl="0" marL="0" marR="0" rtl="0" algn="l">
              <a:lnSpc>
                <a:spcPct val="115000"/>
              </a:lnSpc>
              <a:spcBef>
                <a:spcPts val="1500"/>
              </a:spcBef>
              <a:spcAft>
                <a:spcPts val="0"/>
              </a:spcAft>
              <a:buNone/>
            </a:pPr>
            <a:r>
              <a:rPr b="1" lang="en" sz="2300" u="sng">
                <a:solidFill>
                  <a:schemeClr val="dk2"/>
                </a:solidFill>
                <a:latin typeface="Roboto"/>
                <a:ea typeface="Roboto"/>
                <a:cs typeface="Roboto"/>
                <a:sym typeface="Roboto"/>
              </a:rPr>
              <a:t>Awareness and Training</a:t>
            </a:r>
            <a:r>
              <a:rPr b="1" lang="en" sz="2300">
                <a:solidFill>
                  <a:schemeClr val="dk2"/>
                </a:solidFill>
                <a:latin typeface="Roboto"/>
                <a:ea typeface="Roboto"/>
                <a:cs typeface="Roboto"/>
                <a:sym typeface="Roboto"/>
              </a:rPr>
              <a:t>: We emphasize educating our team on security protocols, threats, and how to handle potential incidents.</a:t>
            </a:r>
            <a:endParaRPr b="1" sz="2300">
              <a:solidFill>
                <a:schemeClr val="dk2"/>
              </a:solidFill>
              <a:latin typeface="Roboto"/>
              <a:ea typeface="Roboto"/>
              <a:cs typeface="Roboto"/>
              <a:sym typeface="Roboto"/>
            </a:endParaRPr>
          </a:p>
          <a:p>
            <a:pPr indent="0" lvl="0" marL="0" marR="0" rtl="0" algn="l">
              <a:lnSpc>
                <a:spcPct val="115000"/>
              </a:lnSpc>
              <a:spcBef>
                <a:spcPts val="1500"/>
              </a:spcBef>
              <a:spcAft>
                <a:spcPts val="0"/>
              </a:spcAft>
              <a:buNone/>
            </a:pPr>
            <a:r>
              <a:rPr b="1" lang="en" sz="2300" u="sng">
                <a:solidFill>
                  <a:schemeClr val="dk2"/>
                </a:solidFill>
                <a:latin typeface="Roboto"/>
                <a:ea typeface="Roboto"/>
                <a:cs typeface="Roboto"/>
                <a:sym typeface="Roboto"/>
              </a:rPr>
              <a:t>Configuration Management</a:t>
            </a:r>
            <a:r>
              <a:rPr b="1" lang="en" sz="2300">
                <a:solidFill>
                  <a:schemeClr val="dk2"/>
                </a:solidFill>
                <a:latin typeface="Roboto"/>
                <a:ea typeface="Roboto"/>
                <a:cs typeface="Roboto"/>
                <a:sym typeface="Roboto"/>
              </a:rPr>
              <a:t>: We manage the setup of our systems to keep them secure, following the principle of 'least functionality'.</a:t>
            </a:r>
            <a:endParaRPr b="1" sz="2300">
              <a:solidFill>
                <a:schemeClr val="dk2"/>
              </a:solidFill>
              <a:latin typeface="Roboto"/>
              <a:ea typeface="Roboto"/>
              <a:cs typeface="Roboto"/>
              <a:sym typeface="Roboto"/>
            </a:endParaRPr>
          </a:p>
          <a:p>
            <a:pPr indent="0" lvl="0" marL="0" marR="0" rtl="0" algn="l">
              <a:lnSpc>
                <a:spcPct val="115000"/>
              </a:lnSpc>
              <a:spcBef>
                <a:spcPts val="1500"/>
              </a:spcBef>
              <a:spcAft>
                <a:spcPts val="1500"/>
              </a:spcAft>
              <a:buNone/>
            </a:pPr>
            <a:r>
              <a:rPr b="1" lang="en" sz="2300" u="sng">
                <a:solidFill>
                  <a:schemeClr val="dk2"/>
                </a:solidFill>
                <a:latin typeface="Roboto"/>
                <a:ea typeface="Roboto"/>
                <a:cs typeface="Roboto"/>
                <a:sym typeface="Roboto"/>
              </a:rPr>
              <a:t>Incident Response</a:t>
            </a:r>
            <a:r>
              <a:rPr b="1" lang="en" sz="2300">
                <a:solidFill>
                  <a:schemeClr val="dk2"/>
                </a:solidFill>
                <a:latin typeface="Roboto"/>
                <a:ea typeface="Roboto"/>
                <a:cs typeface="Roboto"/>
                <a:sym typeface="Roboto"/>
              </a:rPr>
              <a:t>: We have processes in place to swiftly react to security incidents, minimizing impact and recovering effectively.</a:t>
            </a:r>
            <a:endParaRPr b="1" sz="23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0"/>
          <p:cNvSpPr txBox="1"/>
          <p:nvPr>
            <p:ph type="title"/>
          </p:nvPr>
        </p:nvSpPr>
        <p:spPr>
          <a:xfrm>
            <a:off x="162900" y="295375"/>
            <a:ext cx="8818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chemeClr val="dk2"/>
                </a:solidFill>
                <a:latin typeface="Montserrat ExtraBold"/>
                <a:ea typeface="Montserrat ExtraBold"/>
                <a:cs typeface="Montserrat ExtraBold"/>
                <a:sym typeface="Montserrat ExtraBold"/>
              </a:rPr>
              <a:t>Welcome to</a:t>
            </a:r>
            <a:r>
              <a:rPr lang="en" sz="2900">
                <a:solidFill>
                  <a:schemeClr val="lt2"/>
                </a:solidFill>
                <a:latin typeface="Montserrat ExtraBold"/>
                <a:ea typeface="Montserrat ExtraBold"/>
                <a:cs typeface="Montserrat ExtraBold"/>
                <a:sym typeface="Montserrat ExtraBold"/>
              </a:rPr>
              <a:t> </a:t>
            </a:r>
            <a:r>
              <a:rPr lang="en" sz="2900">
                <a:solidFill>
                  <a:schemeClr val="accent1"/>
                </a:solidFill>
                <a:latin typeface="Montserrat ExtraBold"/>
                <a:ea typeface="Montserrat ExtraBold"/>
                <a:cs typeface="Montserrat ExtraBold"/>
                <a:sym typeface="Montserrat ExtraBold"/>
              </a:rPr>
              <a:t>Our Presentation</a:t>
            </a:r>
            <a:r>
              <a:rPr lang="en" sz="2900">
                <a:solidFill>
                  <a:schemeClr val="lt2"/>
                </a:solidFill>
                <a:latin typeface="Montserrat ExtraBold"/>
                <a:ea typeface="Montserrat ExtraBold"/>
                <a:cs typeface="Montserrat ExtraBold"/>
                <a:sym typeface="Montserrat ExtraBold"/>
              </a:rPr>
              <a:t> - </a:t>
            </a:r>
            <a:r>
              <a:rPr lang="en" sz="2900">
                <a:solidFill>
                  <a:schemeClr val="accent2"/>
                </a:solidFill>
                <a:latin typeface="Montserrat ExtraBold"/>
                <a:ea typeface="Montserrat ExtraBold"/>
                <a:cs typeface="Montserrat ExtraBold"/>
                <a:sym typeface="Montserrat ExtraBold"/>
              </a:rPr>
              <a:t>A Secure Program</a:t>
            </a:r>
            <a:r>
              <a:rPr lang="en" sz="2900">
                <a:solidFill>
                  <a:schemeClr val="lt2"/>
                </a:solidFill>
                <a:latin typeface="Montserrat ExtraBold"/>
                <a:ea typeface="Montserrat ExtraBold"/>
                <a:cs typeface="Montserrat ExtraBold"/>
                <a:sym typeface="Montserrat ExtraBold"/>
              </a:rPr>
              <a:t> for </a:t>
            </a:r>
            <a:r>
              <a:rPr lang="en" sz="2900">
                <a:solidFill>
                  <a:srgbClr val="674EA7"/>
                </a:solidFill>
                <a:latin typeface="Montserrat ExtraBold"/>
                <a:ea typeface="Montserrat ExtraBold"/>
                <a:cs typeface="Montserrat ExtraBold"/>
                <a:sym typeface="Montserrat ExtraBold"/>
              </a:rPr>
              <a:t>The Knowledge House</a:t>
            </a:r>
            <a:r>
              <a:rPr lang="en" sz="2900">
                <a:solidFill>
                  <a:schemeClr val="lt2"/>
                </a:solidFill>
                <a:latin typeface="Montserrat ExtraBold"/>
                <a:ea typeface="Montserrat ExtraBold"/>
                <a:cs typeface="Montserrat ExtraBold"/>
                <a:sym typeface="Montserrat ExtraBold"/>
              </a:rPr>
              <a:t> </a:t>
            </a:r>
            <a:endParaRPr b="1" sz="3900"/>
          </a:p>
        </p:txBody>
      </p:sp>
      <p:sp>
        <p:nvSpPr>
          <p:cNvPr id="502" name="Google Shape;502;p30"/>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503" name="Google Shape;503;p30"/>
          <p:cNvSpPr txBox="1"/>
          <p:nvPr/>
        </p:nvSpPr>
        <p:spPr>
          <a:xfrm>
            <a:off x="30750" y="1846950"/>
            <a:ext cx="9082500" cy="2034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700">
                <a:solidFill>
                  <a:schemeClr val="lt1"/>
                </a:solidFill>
                <a:latin typeface="Roboto"/>
                <a:ea typeface="Roboto"/>
                <a:cs typeface="Roboto"/>
                <a:sym typeface="Roboto"/>
              </a:rPr>
              <a:t>Cybersecurity is no longer just an IT concern, but a crucial business issue. Implementing a secure program at </a:t>
            </a:r>
            <a:r>
              <a:rPr b="1" lang="en" sz="2700">
                <a:solidFill>
                  <a:srgbClr val="674EA7"/>
                </a:solidFill>
                <a:latin typeface="Roboto"/>
                <a:ea typeface="Roboto"/>
                <a:cs typeface="Roboto"/>
                <a:sym typeface="Roboto"/>
              </a:rPr>
              <a:t>The Knowledge House</a:t>
            </a:r>
            <a:r>
              <a:rPr b="1" lang="en" sz="2700">
                <a:solidFill>
                  <a:schemeClr val="lt1"/>
                </a:solidFill>
                <a:latin typeface="Roboto"/>
                <a:ea typeface="Roboto"/>
                <a:cs typeface="Roboto"/>
                <a:sym typeface="Roboto"/>
              </a:rPr>
              <a:t> is a proactive investment that provides several key benefits.</a:t>
            </a:r>
            <a:endParaRPr b="1" sz="2700">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8"/>
          <p:cNvSpPr txBox="1"/>
          <p:nvPr>
            <p:ph type="title"/>
          </p:nvPr>
        </p:nvSpPr>
        <p:spPr>
          <a:xfrm>
            <a:off x="126600" y="727575"/>
            <a:ext cx="9144000" cy="726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How would NIST 800-171 Work for </a:t>
            </a:r>
            <a:r>
              <a:rPr lang="en" sz="3300">
                <a:solidFill>
                  <a:srgbClr val="674EA7"/>
                </a:solidFill>
                <a:latin typeface="Montserrat ExtraBold"/>
                <a:ea typeface="Montserrat ExtraBold"/>
                <a:cs typeface="Montserrat ExtraBold"/>
                <a:sym typeface="Montserrat ExtraBold"/>
              </a:rPr>
              <a:t>The Knowledge House</a:t>
            </a:r>
            <a:r>
              <a:rPr lang="en" sz="3300">
                <a:solidFill>
                  <a:schemeClr val="accent2"/>
                </a:solidFill>
                <a:latin typeface="Montserrat ExtraBold"/>
                <a:ea typeface="Montserrat ExtraBold"/>
                <a:cs typeface="Montserrat ExtraBold"/>
                <a:sym typeface="Montserrat ExtraBold"/>
              </a:rPr>
              <a:t>?</a:t>
            </a:r>
            <a:endParaRPr sz="3300">
              <a:solidFill>
                <a:schemeClr val="accent2"/>
              </a:solidFill>
              <a:latin typeface="Montserrat ExtraBold"/>
              <a:ea typeface="Montserrat ExtraBold"/>
              <a:cs typeface="Montserrat ExtraBold"/>
              <a:sym typeface="Montserrat ExtraBold"/>
            </a:endParaRPr>
          </a:p>
        </p:txBody>
      </p:sp>
      <p:sp>
        <p:nvSpPr>
          <p:cNvPr id="620" name="Google Shape;620;p48"/>
          <p:cNvSpPr txBox="1"/>
          <p:nvPr>
            <p:ph idx="1" type="body"/>
          </p:nvPr>
        </p:nvSpPr>
        <p:spPr>
          <a:xfrm>
            <a:off x="72725" y="1959175"/>
            <a:ext cx="8890800" cy="19851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2500">
                <a:solidFill>
                  <a:schemeClr val="dk2"/>
                </a:solidFill>
                <a:latin typeface="Roboto"/>
                <a:ea typeface="Roboto"/>
                <a:cs typeface="Roboto"/>
                <a:sym typeface="Roboto"/>
              </a:rPr>
              <a:t>Adopting NIST 800-171 aligns with our commitment to data security. It helps us maintain best practices in Access Control, provide Awareness Training to our staff, and manage our systems effectively, thereby protecting our valuable digital assets.</a:t>
            </a:r>
            <a:endParaRPr sz="1100">
              <a:solidFill>
                <a:srgbClr val="000000"/>
              </a:solidFill>
              <a:latin typeface="Arial"/>
              <a:ea typeface="Arial"/>
              <a:cs typeface="Arial"/>
              <a:sym typeface="Arial"/>
            </a:endParaRPr>
          </a:p>
          <a:p>
            <a:pPr indent="0" lvl="0" marL="0" marR="0" rtl="0" algn="ctr">
              <a:lnSpc>
                <a:spcPct val="115000"/>
              </a:lnSpc>
              <a:spcBef>
                <a:spcPts val="1500"/>
              </a:spcBef>
              <a:spcAft>
                <a:spcPts val="1500"/>
              </a:spcAft>
              <a:buNone/>
            </a:pPr>
            <a:r>
              <a:t/>
            </a:r>
            <a:endParaRPr b="1" sz="2500">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9"/>
          <p:cNvSpPr txBox="1"/>
          <p:nvPr>
            <p:ph type="title"/>
          </p:nvPr>
        </p:nvSpPr>
        <p:spPr>
          <a:xfrm>
            <a:off x="126600" y="727575"/>
            <a:ext cx="9144000" cy="726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NIST 800-171: Securing the Future</a:t>
            </a:r>
            <a:endParaRPr sz="3300">
              <a:solidFill>
                <a:schemeClr val="accent2"/>
              </a:solidFill>
              <a:latin typeface="Montserrat ExtraBold"/>
              <a:ea typeface="Montserrat ExtraBold"/>
              <a:cs typeface="Montserrat ExtraBold"/>
              <a:sym typeface="Montserrat ExtraBold"/>
            </a:endParaRPr>
          </a:p>
        </p:txBody>
      </p:sp>
      <p:sp>
        <p:nvSpPr>
          <p:cNvPr id="626" name="Google Shape;626;p49"/>
          <p:cNvSpPr txBox="1"/>
          <p:nvPr>
            <p:ph idx="1" type="body"/>
          </p:nvPr>
        </p:nvSpPr>
        <p:spPr>
          <a:xfrm>
            <a:off x="72725" y="1959175"/>
            <a:ext cx="8890800" cy="19851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1500"/>
              </a:spcAft>
              <a:buNone/>
            </a:pPr>
            <a:r>
              <a:rPr b="1" lang="en" sz="2500">
                <a:solidFill>
                  <a:schemeClr val="dk2"/>
                </a:solidFill>
                <a:latin typeface="Roboto"/>
                <a:ea typeface="Roboto"/>
                <a:cs typeface="Roboto"/>
                <a:sym typeface="Roboto"/>
              </a:rPr>
              <a:t>The NIST 800-171 is more than a framework – it's an essential part of </a:t>
            </a:r>
            <a:r>
              <a:rPr b="1" lang="en" sz="2500">
                <a:solidFill>
                  <a:srgbClr val="674EA7"/>
                </a:solidFill>
                <a:latin typeface="Roboto"/>
                <a:ea typeface="Roboto"/>
                <a:cs typeface="Roboto"/>
                <a:sym typeface="Roboto"/>
              </a:rPr>
              <a:t>The Knowledge House</a:t>
            </a:r>
            <a:r>
              <a:rPr b="1" lang="en" sz="2500">
                <a:solidFill>
                  <a:schemeClr val="dk2"/>
                </a:solidFill>
                <a:latin typeface="Roboto"/>
                <a:ea typeface="Roboto"/>
                <a:cs typeface="Roboto"/>
                <a:sym typeface="Roboto"/>
              </a:rPr>
              <a:t>’s responsibility to protect their students, employees and donors' data. By implementing these guidelines, we ensure the resilience of our organization against cyber threats.</a:t>
            </a:r>
            <a:endParaRPr b="1" sz="2500">
              <a:solidFill>
                <a:schemeClr val="dk2"/>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0"/>
          <p:cNvSpPr txBox="1"/>
          <p:nvPr>
            <p:ph type="ctrTitle"/>
          </p:nvPr>
        </p:nvSpPr>
        <p:spPr>
          <a:xfrm>
            <a:off x="466500" y="3410175"/>
            <a:ext cx="8211000" cy="12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rPr>
              <a:t>Threat and Vulnerability Assessments</a:t>
            </a:r>
            <a:endParaRPr>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1"/>
          <p:cNvSpPr txBox="1"/>
          <p:nvPr>
            <p:ph type="title"/>
          </p:nvPr>
        </p:nvSpPr>
        <p:spPr>
          <a:xfrm>
            <a:off x="258150" y="377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Threat &amp; Vulnerability Assessments</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Introduction</a:t>
            </a:r>
            <a:endParaRPr b="1" sz="3900">
              <a:solidFill>
                <a:srgbClr val="1976D2"/>
              </a:solidFill>
            </a:endParaRPr>
          </a:p>
        </p:txBody>
      </p:sp>
      <p:sp>
        <p:nvSpPr>
          <p:cNvPr id="637" name="Google Shape;637;p51"/>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638" name="Google Shape;638;p51"/>
          <p:cNvSpPr txBox="1"/>
          <p:nvPr/>
        </p:nvSpPr>
        <p:spPr>
          <a:xfrm>
            <a:off x="49650" y="1887300"/>
            <a:ext cx="9044700" cy="2034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700">
                <a:solidFill>
                  <a:schemeClr val="lt1"/>
                </a:solidFill>
                <a:latin typeface="Roboto"/>
                <a:ea typeface="Roboto"/>
                <a:cs typeface="Roboto"/>
                <a:sym typeface="Roboto"/>
              </a:rPr>
              <a:t>Regular and systematic testing enables us to identify and rectify potential weaknesses in our system before they are exploited. It's an integral part of our cybersecurity strategy as it helps us anticipate and mitigate threats.</a:t>
            </a:r>
            <a:endParaRPr b="1" sz="2700">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2"/>
          <p:cNvSpPr txBox="1"/>
          <p:nvPr>
            <p:ph type="title"/>
          </p:nvPr>
        </p:nvSpPr>
        <p:spPr>
          <a:xfrm>
            <a:off x="153900" y="12930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What is a Threat Assessment?</a:t>
            </a:r>
            <a:endParaRPr b="1" sz="3900">
              <a:solidFill>
                <a:srgbClr val="1976D2"/>
              </a:solidFill>
            </a:endParaRPr>
          </a:p>
        </p:txBody>
      </p:sp>
      <p:sp>
        <p:nvSpPr>
          <p:cNvPr id="644" name="Google Shape;644;p52"/>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645" name="Google Shape;645;p52"/>
          <p:cNvSpPr txBox="1"/>
          <p:nvPr/>
        </p:nvSpPr>
        <p:spPr>
          <a:xfrm>
            <a:off x="500850" y="969975"/>
            <a:ext cx="9044700" cy="366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500"/>
              </a:spcBef>
              <a:spcAft>
                <a:spcPts val="0"/>
              </a:spcAft>
              <a:buNone/>
            </a:pPr>
            <a:r>
              <a:rPr b="1" lang="en" sz="2700">
                <a:solidFill>
                  <a:schemeClr val="lt1"/>
                </a:solidFill>
                <a:latin typeface="Roboto"/>
                <a:ea typeface="Roboto"/>
                <a:cs typeface="Roboto"/>
                <a:sym typeface="Roboto"/>
              </a:rPr>
              <a:t>A threat assessment is the process of identifying potential security risks or threats to an individual, organization, or community. This involves:</a:t>
            </a:r>
            <a:endParaRPr b="1" sz="2700">
              <a:solidFill>
                <a:schemeClr val="lt1"/>
              </a:solidFill>
              <a:latin typeface="Roboto"/>
              <a:ea typeface="Roboto"/>
              <a:cs typeface="Roboto"/>
              <a:sym typeface="Roboto"/>
            </a:endParaRPr>
          </a:p>
          <a:p>
            <a:pPr indent="-400050" lvl="0" marL="857250" marR="0" rtl="0" algn="l">
              <a:lnSpc>
                <a:spcPct val="115000"/>
              </a:lnSpc>
              <a:spcBef>
                <a:spcPts val="150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Identifying the potential threat.</a:t>
            </a:r>
            <a:endParaRPr b="1" sz="2700">
              <a:solidFill>
                <a:schemeClr val="lt1"/>
              </a:solidFill>
              <a:latin typeface="Roboto"/>
              <a:ea typeface="Roboto"/>
              <a:cs typeface="Roboto"/>
              <a:sym typeface="Roboto"/>
            </a:endParaRPr>
          </a:p>
          <a:p>
            <a:pPr indent="-400050" lvl="0" marL="857250" marR="0" rtl="0" algn="l">
              <a:lnSpc>
                <a:spcPct val="115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Assessing the credibility of the threat.</a:t>
            </a:r>
            <a:endParaRPr b="1" sz="2700">
              <a:solidFill>
                <a:schemeClr val="lt1"/>
              </a:solidFill>
              <a:latin typeface="Roboto"/>
              <a:ea typeface="Roboto"/>
              <a:cs typeface="Roboto"/>
              <a:sym typeface="Roboto"/>
            </a:endParaRPr>
          </a:p>
          <a:p>
            <a:pPr indent="-400050" lvl="0" marL="857250" marR="0" rtl="0" algn="l">
              <a:lnSpc>
                <a:spcPct val="115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Developing a threat management plan.</a:t>
            </a:r>
            <a:endParaRPr b="1" sz="2700">
              <a:solidFill>
                <a:schemeClr val="lt1"/>
              </a:solidFill>
              <a:latin typeface="Roboto"/>
              <a:ea typeface="Roboto"/>
              <a:cs typeface="Roboto"/>
              <a:sym typeface="Roboto"/>
            </a:endParaRPr>
          </a:p>
          <a:p>
            <a:pPr indent="-400050" lvl="0" marL="857250" marR="0" rtl="0" algn="l">
              <a:lnSpc>
                <a:spcPct val="115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Ongoing monitoring and review.</a:t>
            </a:r>
            <a:endParaRPr b="1" sz="2700">
              <a:solidFill>
                <a:schemeClr val="lt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3"/>
          <p:cNvSpPr txBox="1"/>
          <p:nvPr>
            <p:ph type="title"/>
          </p:nvPr>
        </p:nvSpPr>
        <p:spPr>
          <a:xfrm>
            <a:off x="258150" y="377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What is a Vulnerability Assessment?</a:t>
            </a:r>
            <a:endParaRPr b="1" sz="3900">
              <a:solidFill>
                <a:srgbClr val="1976D2"/>
              </a:solidFill>
            </a:endParaRPr>
          </a:p>
        </p:txBody>
      </p:sp>
      <p:sp>
        <p:nvSpPr>
          <p:cNvPr id="651" name="Google Shape;651;p53"/>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652" name="Google Shape;652;p53"/>
          <p:cNvSpPr txBox="1"/>
          <p:nvPr/>
        </p:nvSpPr>
        <p:spPr>
          <a:xfrm>
            <a:off x="258150" y="936050"/>
            <a:ext cx="9044700" cy="366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500"/>
              </a:spcBef>
              <a:spcAft>
                <a:spcPts val="0"/>
              </a:spcAft>
              <a:buNone/>
            </a:pPr>
            <a:r>
              <a:rPr b="1" lang="en" sz="2700">
                <a:solidFill>
                  <a:schemeClr val="lt1"/>
                </a:solidFill>
                <a:latin typeface="Roboto"/>
                <a:ea typeface="Roboto"/>
                <a:cs typeface="Roboto"/>
                <a:sym typeface="Roboto"/>
              </a:rPr>
              <a:t>A vulnerability assessment systematically identifies and evaluates security weaknesses in an organization's infrastructure, systems, and operations. It involves:</a:t>
            </a:r>
            <a:endParaRPr b="1" sz="2700">
              <a:solidFill>
                <a:schemeClr val="lt1"/>
              </a:solidFill>
              <a:latin typeface="Roboto"/>
              <a:ea typeface="Roboto"/>
              <a:cs typeface="Roboto"/>
              <a:sym typeface="Roboto"/>
            </a:endParaRPr>
          </a:p>
          <a:p>
            <a:pPr indent="-400050" lvl="0" marL="971550" marR="0" rtl="0" algn="l">
              <a:lnSpc>
                <a:spcPct val="115000"/>
              </a:lnSpc>
              <a:spcBef>
                <a:spcPts val="150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Identifying assets to be protected.</a:t>
            </a:r>
            <a:endParaRPr b="1" sz="2700">
              <a:solidFill>
                <a:schemeClr val="lt1"/>
              </a:solidFill>
              <a:latin typeface="Roboto"/>
              <a:ea typeface="Roboto"/>
              <a:cs typeface="Roboto"/>
              <a:sym typeface="Roboto"/>
            </a:endParaRPr>
          </a:p>
          <a:p>
            <a:pPr indent="-400050" lvl="0" marL="971550" marR="0" rtl="0" algn="l">
              <a:lnSpc>
                <a:spcPct val="115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Assessing the vulnerabilities of those assets.</a:t>
            </a:r>
            <a:endParaRPr b="1" sz="2700">
              <a:solidFill>
                <a:schemeClr val="lt1"/>
              </a:solidFill>
              <a:latin typeface="Roboto"/>
              <a:ea typeface="Roboto"/>
              <a:cs typeface="Roboto"/>
              <a:sym typeface="Roboto"/>
            </a:endParaRPr>
          </a:p>
          <a:p>
            <a:pPr indent="-400050" lvl="0" marL="971550" marR="0" rtl="0" algn="l">
              <a:lnSpc>
                <a:spcPct val="115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Prioritizing vulnerabilities based on risk.</a:t>
            </a:r>
            <a:endParaRPr b="1" sz="2700">
              <a:solidFill>
                <a:schemeClr val="lt1"/>
              </a:solidFill>
              <a:latin typeface="Roboto"/>
              <a:ea typeface="Roboto"/>
              <a:cs typeface="Roboto"/>
              <a:sym typeface="Roboto"/>
            </a:endParaRPr>
          </a:p>
          <a:p>
            <a:pPr indent="-400050" lvl="0" marL="971550" marR="0" rtl="0" algn="l">
              <a:lnSpc>
                <a:spcPct val="115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Developing a remediation plan.</a:t>
            </a:r>
            <a:endParaRPr b="1" sz="2700">
              <a:solidFill>
                <a:schemeClr val="lt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4"/>
          <p:cNvSpPr txBox="1"/>
          <p:nvPr>
            <p:ph type="title"/>
          </p:nvPr>
        </p:nvSpPr>
        <p:spPr>
          <a:xfrm>
            <a:off x="153900" y="95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What is a Risk Assessment?</a:t>
            </a:r>
            <a:endParaRPr b="1" sz="3900">
              <a:solidFill>
                <a:srgbClr val="1976D2"/>
              </a:solidFill>
            </a:endParaRPr>
          </a:p>
        </p:txBody>
      </p:sp>
      <p:sp>
        <p:nvSpPr>
          <p:cNvPr id="658" name="Google Shape;658;p54"/>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659" name="Google Shape;659;p54"/>
          <p:cNvSpPr txBox="1"/>
          <p:nvPr/>
        </p:nvSpPr>
        <p:spPr>
          <a:xfrm>
            <a:off x="258150" y="654050"/>
            <a:ext cx="9044700" cy="413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500"/>
              </a:spcBef>
              <a:spcAft>
                <a:spcPts val="0"/>
              </a:spcAft>
              <a:buNone/>
            </a:pPr>
            <a:r>
              <a:rPr b="1" lang="en" sz="2700">
                <a:solidFill>
                  <a:schemeClr val="lt1"/>
                </a:solidFill>
                <a:latin typeface="Roboto"/>
                <a:ea typeface="Roboto"/>
                <a:cs typeface="Roboto"/>
                <a:sym typeface="Roboto"/>
              </a:rPr>
              <a:t>Risk assessment identifies and analyzes potential risks to determine their likelihood and impact on people, property, or the environment. It is an essential component of risk management and includes:</a:t>
            </a:r>
            <a:endParaRPr b="1" sz="2700">
              <a:solidFill>
                <a:schemeClr val="lt1"/>
              </a:solidFill>
              <a:latin typeface="Roboto"/>
              <a:ea typeface="Roboto"/>
              <a:cs typeface="Roboto"/>
              <a:sym typeface="Roboto"/>
            </a:endParaRPr>
          </a:p>
          <a:p>
            <a:pPr indent="-400050" lvl="0" marL="914400" marR="0" rtl="0" algn="l">
              <a:lnSpc>
                <a:spcPct val="115000"/>
              </a:lnSpc>
              <a:spcBef>
                <a:spcPts val="150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Identifying hazards.</a:t>
            </a:r>
            <a:endParaRPr b="1" sz="2700">
              <a:solidFill>
                <a:schemeClr val="lt1"/>
              </a:solidFill>
              <a:latin typeface="Roboto"/>
              <a:ea typeface="Roboto"/>
              <a:cs typeface="Roboto"/>
              <a:sym typeface="Roboto"/>
            </a:endParaRPr>
          </a:p>
          <a:p>
            <a:pPr indent="-400050" lvl="0" marL="914400" marR="0" rtl="0" algn="l">
              <a:lnSpc>
                <a:spcPct val="115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Assessing the likelihood and consequences of those hazards.</a:t>
            </a:r>
            <a:endParaRPr b="1" sz="2700">
              <a:solidFill>
                <a:schemeClr val="lt1"/>
              </a:solidFill>
              <a:latin typeface="Roboto"/>
              <a:ea typeface="Roboto"/>
              <a:cs typeface="Roboto"/>
              <a:sym typeface="Roboto"/>
            </a:endParaRPr>
          </a:p>
          <a:p>
            <a:pPr indent="-400050" lvl="0" marL="914400" marR="0" rtl="0" algn="l">
              <a:lnSpc>
                <a:spcPct val="115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Evaluating existing risk mitigation measures.</a:t>
            </a:r>
            <a:endParaRPr b="1" sz="2700">
              <a:solidFill>
                <a:schemeClr val="lt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5"/>
          <p:cNvSpPr txBox="1"/>
          <p:nvPr>
            <p:ph type="title"/>
          </p:nvPr>
        </p:nvSpPr>
        <p:spPr>
          <a:xfrm>
            <a:off x="153900" y="95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Threat, Vulnerability, and Risk Assessments: Key Differences</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p:txBody>
      </p:sp>
      <p:sp>
        <p:nvSpPr>
          <p:cNvPr id="665" name="Google Shape;665;p55"/>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666" name="Google Shape;666;p55"/>
          <p:cNvSpPr txBox="1"/>
          <p:nvPr/>
        </p:nvSpPr>
        <p:spPr>
          <a:xfrm>
            <a:off x="49650" y="1240600"/>
            <a:ext cx="9044700" cy="367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500"/>
              </a:spcBef>
              <a:spcAft>
                <a:spcPts val="0"/>
              </a:spcAft>
              <a:buNone/>
            </a:pPr>
            <a:r>
              <a:rPr b="1" lang="en" sz="2100">
                <a:solidFill>
                  <a:schemeClr val="dk2"/>
                </a:solidFill>
                <a:latin typeface="Roboto"/>
                <a:ea typeface="Roboto"/>
                <a:cs typeface="Roboto"/>
                <a:sym typeface="Roboto"/>
              </a:rPr>
              <a:t>While all three assessments are important, they focus on different aspects of security:</a:t>
            </a:r>
            <a:endParaRPr b="1" sz="2100">
              <a:solidFill>
                <a:schemeClr val="dk2"/>
              </a:solidFill>
              <a:latin typeface="Roboto"/>
              <a:ea typeface="Roboto"/>
              <a:cs typeface="Roboto"/>
              <a:sym typeface="Roboto"/>
            </a:endParaRPr>
          </a:p>
          <a:p>
            <a:pPr indent="-361950" lvl="0" marL="685800" marR="0" rtl="0" algn="l">
              <a:lnSpc>
                <a:spcPct val="115000"/>
              </a:lnSpc>
              <a:spcBef>
                <a:spcPts val="1500"/>
              </a:spcBef>
              <a:spcAft>
                <a:spcPts val="0"/>
              </a:spcAft>
              <a:buClr>
                <a:schemeClr val="dk2"/>
              </a:buClr>
              <a:buSzPts val="2100"/>
              <a:buFont typeface="Roboto"/>
              <a:buAutoNum type="arabicPeriod"/>
            </a:pPr>
            <a:r>
              <a:rPr b="1" lang="en" sz="2100">
                <a:solidFill>
                  <a:schemeClr val="dk2"/>
                </a:solidFill>
                <a:latin typeface="Roboto"/>
                <a:ea typeface="Roboto"/>
                <a:cs typeface="Roboto"/>
                <a:sym typeface="Roboto"/>
              </a:rPr>
              <a:t>Threat Assessment: Identifies and evaluates potential threats and their impacts.</a:t>
            </a:r>
            <a:endParaRPr b="1" sz="2100">
              <a:solidFill>
                <a:schemeClr val="dk2"/>
              </a:solidFill>
              <a:latin typeface="Roboto"/>
              <a:ea typeface="Roboto"/>
              <a:cs typeface="Roboto"/>
              <a:sym typeface="Roboto"/>
            </a:endParaRPr>
          </a:p>
          <a:p>
            <a:pPr indent="-361950" lvl="0" marL="685800" marR="0" rtl="0" algn="l">
              <a:lnSpc>
                <a:spcPct val="115000"/>
              </a:lnSpc>
              <a:spcBef>
                <a:spcPts val="0"/>
              </a:spcBef>
              <a:spcAft>
                <a:spcPts val="0"/>
              </a:spcAft>
              <a:buClr>
                <a:schemeClr val="dk2"/>
              </a:buClr>
              <a:buSzPts val="2100"/>
              <a:buFont typeface="Roboto"/>
              <a:buAutoNum type="arabicPeriod"/>
            </a:pPr>
            <a:r>
              <a:rPr b="1" lang="en" sz="2100">
                <a:solidFill>
                  <a:schemeClr val="dk2"/>
                </a:solidFill>
                <a:latin typeface="Roboto"/>
                <a:ea typeface="Roboto"/>
                <a:cs typeface="Roboto"/>
                <a:sym typeface="Roboto"/>
              </a:rPr>
              <a:t>Vulnerability Assessment: Identifies weaknesses in an organization's systems and operations and assesses the impacts of these vulnerabilities.</a:t>
            </a:r>
            <a:endParaRPr b="1" sz="2100">
              <a:solidFill>
                <a:schemeClr val="dk2"/>
              </a:solidFill>
              <a:latin typeface="Roboto"/>
              <a:ea typeface="Roboto"/>
              <a:cs typeface="Roboto"/>
              <a:sym typeface="Roboto"/>
            </a:endParaRPr>
          </a:p>
          <a:p>
            <a:pPr indent="-361950" lvl="0" marL="685800" marR="0" rtl="0" algn="l">
              <a:lnSpc>
                <a:spcPct val="115000"/>
              </a:lnSpc>
              <a:spcBef>
                <a:spcPts val="0"/>
              </a:spcBef>
              <a:spcAft>
                <a:spcPts val="0"/>
              </a:spcAft>
              <a:buClr>
                <a:schemeClr val="dk2"/>
              </a:buClr>
              <a:buSzPts val="2100"/>
              <a:buFont typeface="Roboto"/>
              <a:buAutoNum type="arabicPeriod"/>
            </a:pPr>
            <a:r>
              <a:rPr b="1" lang="en" sz="2100">
                <a:solidFill>
                  <a:schemeClr val="dk2"/>
                </a:solidFill>
                <a:latin typeface="Roboto"/>
                <a:ea typeface="Roboto"/>
                <a:cs typeface="Roboto"/>
                <a:sym typeface="Roboto"/>
              </a:rPr>
              <a:t>Risk Assessment: Identifies potential risks, analyzes hazards and vulnerabilities, and assesses existing mitigation measures.</a:t>
            </a:r>
            <a:endParaRPr b="1" sz="2100">
              <a:solidFill>
                <a:schemeClr val="dk2"/>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6"/>
          <p:cNvSpPr txBox="1"/>
          <p:nvPr>
            <p:ph type="title"/>
          </p:nvPr>
        </p:nvSpPr>
        <p:spPr>
          <a:xfrm>
            <a:off x="153900" y="95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Steps in a Threat and Vulnerability Assessment</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p:txBody>
      </p:sp>
      <p:sp>
        <p:nvSpPr>
          <p:cNvPr id="672" name="Google Shape;672;p56"/>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673" name="Google Shape;673;p56"/>
          <p:cNvSpPr txBox="1"/>
          <p:nvPr/>
        </p:nvSpPr>
        <p:spPr>
          <a:xfrm>
            <a:off x="1538575" y="1297025"/>
            <a:ext cx="9044700" cy="344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500"/>
              </a:spcBef>
              <a:spcAft>
                <a:spcPts val="0"/>
              </a:spcAft>
              <a:buNone/>
            </a:pPr>
            <a:r>
              <a:rPr b="1" lang="en" sz="2200">
                <a:solidFill>
                  <a:schemeClr val="dk2"/>
                </a:solidFill>
                <a:latin typeface="Roboto"/>
                <a:ea typeface="Roboto"/>
                <a:cs typeface="Roboto"/>
                <a:sym typeface="Roboto"/>
              </a:rPr>
              <a:t>A threat and vulnerability assessment involves:</a:t>
            </a:r>
            <a:endParaRPr b="1" sz="2200">
              <a:solidFill>
                <a:schemeClr val="dk2"/>
              </a:solidFill>
              <a:latin typeface="Roboto"/>
              <a:ea typeface="Roboto"/>
              <a:cs typeface="Roboto"/>
              <a:sym typeface="Roboto"/>
            </a:endParaRPr>
          </a:p>
          <a:p>
            <a:pPr indent="-368300" lvl="0" marL="457200" marR="0" rtl="0" algn="l">
              <a:lnSpc>
                <a:spcPct val="115000"/>
              </a:lnSpc>
              <a:spcBef>
                <a:spcPts val="1500"/>
              </a:spcBef>
              <a:spcAft>
                <a:spcPts val="0"/>
              </a:spcAft>
              <a:buClr>
                <a:schemeClr val="dk2"/>
              </a:buClr>
              <a:buSzPts val="2200"/>
              <a:buFont typeface="Roboto"/>
              <a:buAutoNum type="arabicPeriod"/>
            </a:pPr>
            <a:r>
              <a:rPr b="1" lang="en" sz="2200">
                <a:solidFill>
                  <a:schemeClr val="dk2"/>
                </a:solidFill>
                <a:latin typeface="Roboto"/>
                <a:ea typeface="Roboto"/>
                <a:cs typeface="Roboto"/>
                <a:sym typeface="Roboto"/>
              </a:rPr>
              <a:t>Defining the scope.</a:t>
            </a:r>
            <a:endParaRPr b="1" sz="2200">
              <a:solidFill>
                <a:schemeClr val="dk2"/>
              </a:solidFill>
              <a:latin typeface="Roboto"/>
              <a:ea typeface="Roboto"/>
              <a:cs typeface="Roboto"/>
              <a:sym typeface="Roboto"/>
            </a:endParaRPr>
          </a:p>
          <a:p>
            <a:pPr indent="-368300" lvl="0" marL="457200" marR="0" rtl="0" algn="l">
              <a:lnSpc>
                <a:spcPct val="115000"/>
              </a:lnSpc>
              <a:spcBef>
                <a:spcPts val="0"/>
              </a:spcBef>
              <a:spcAft>
                <a:spcPts val="0"/>
              </a:spcAft>
              <a:buClr>
                <a:schemeClr val="dk2"/>
              </a:buClr>
              <a:buSzPts val="2200"/>
              <a:buFont typeface="Roboto"/>
              <a:buAutoNum type="arabicPeriod"/>
            </a:pPr>
            <a:r>
              <a:rPr b="1" lang="en" sz="2200">
                <a:solidFill>
                  <a:schemeClr val="dk2"/>
                </a:solidFill>
                <a:latin typeface="Roboto"/>
                <a:ea typeface="Roboto"/>
                <a:cs typeface="Roboto"/>
                <a:sym typeface="Roboto"/>
              </a:rPr>
              <a:t>Identifying potential threats.</a:t>
            </a:r>
            <a:endParaRPr b="1" sz="2200">
              <a:solidFill>
                <a:schemeClr val="dk2"/>
              </a:solidFill>
              <a:latin typeface="Roboto"/>
              <a:ea typeface="Roboto"/>
              <a:cs typeface="Roboto"/>
              <a:sym typeface="Roboto"/>
            </a:endParaRPr>
          </a:p>
          <a:p>
            <a:pPr indent="-368300" lvl="0" marL="457200" marR="0" rtl="0" algn="l">
              <a:lnSpc>
                <a:spcPct val="115000"/>
              </a:lnSpc>
              <a:spcBef>
                <a:spcPts val="0"/>
              </a:spcBef>
              <a:spcAft>
                <a:spcPts val="0"/>
              </a:spcAft>
              <a:buClr>
                <a:schemeClr val="dk2"/>
              </a:buClr>
              <a:buSzPts val="2200"/>
              <a:buFont typeface="Roboto"/>
              <a:buAutoNum type="arabicPeriod"/>
            </a:pPr>
            <a:r>
              <a:rPr b="1" lang="en" sz="2200">
                <a:solidFill>
                  <a:schemeClr val="dk2"/>
                </a:solidFill>
                <a:latin typeface="Roboto"/>
                <a:ea typeface="Roboto"/>
                <a:cs typeface="Roboto"/>
                <a:sym typeface="Roboto"/>
              </a:rPr>
              <a:t>Assessing vulnerabilities.</a:t>
            </a:r>
            <a:endParaRPr b="1" sz="2200">
              <a:solidFill>
                <a:schemeClr val="dk2"/>
              </a:solidFill>
              <a:latin typeface="Roboto"/>
              <a:ea typeface="Roboto"/>
              <a:cs typeface="Roboto"/>
              <a:sym typeface="Roboto"/>
            </a:endParaRPr>
          </a:p>
          <a:p>
            <a:pPr indent="-368300" lvl="0" marL="457200" marR="0" rtl="0" algn="l">
              <a:lnSpc>
                <a:spcPct val="115000"/>
              </a:lnSpc>
              <a:spcBef>
                <a:spcPts val="0"/>
              </a:spcBef>
              <a:spcAft>
                <a:spcPts val="0"/>
              </a:spcAft>
              <a:buClr>
                <a:schemeClr val="dk2"/>
              </a:buClr>
              <a:buSzPts val="2200"/>
              <a:buFont typeface="Roboto"/>
              <a:buAutoNum type="arabicPeriod"/>
            </a:pPr>
            <a:r>
              <a:rPr b="1" lang="en" sz="2200">
                <a:solidFill>
                  <a:schemeClr val="dk2"/>
                </a:solidFill>
                <a:latin typeface="Roboto"/>
                <a:ea typeface="Roboto"/>
                <a:cs typeface="Roboto"/>
                <a:sym typeface="Roboto"/>
              </a:rPr>
              <a:t>Analyzing risks.</a:t>
            </a:r>
            <a:endParaRPr b="1" sz="2200">
              <a:solidFill>
                <a:schemeClr val="dk2"/>
              </a:solidFill>
              <a:latin typeface="Roboto"/>
              <a:ea typeface="Roboto"/>
              <a:cs typeface="Roboto"/>
              <a:sym typeface="Roboto"/>
            </a:endParaRPr>
          </a:p>
          <a:p>
            <a:pPr indent="-368300" lvl="0" marL="457200" marR="0" rtl="0" algn="l">
              <a:lnSpc>
                <a:spcPct val="115000"/>
              </a:lnSpc>
              <a:spcBef>
                <a:spcPts val="0"/>
              </a:spcBef>
              <a:spcAft>
                <a:spcPts val="0"/>
              </a:spcAft>
              <a:buClr>
                <a:schemeClr val="dk2"/>
              </a:buClr>
              <a:buSzPts val="2200"/>
              <a:buFont typeface="Roboto"/>
              <a:buAutoNum type="arabicPeriod"/>
            </a:pPr>
            <a:r>
              <a:rPr b="1" lang="en" sz="2200">
                <a:solidFill>
                  <a:schemeClr val="dk2"/>
                </a:solidFill>
                <a:latin typeface="Roboto"/>
                <a:ea typeface="Roboto"/>
                <a:cs typeface="Roboto"/>
                <a:sym typeface="Roboto"/>
              </a:rPr>
              <a:t>Prioritizing risks.</a:t>
            </a:r>
            <a:endParaRPr b="1" sz="2200">
              <a:solidFill>
                <a:schemeClr val="dk2"/>
              </a:solidFill>
              <a:latin typeface="Roboto"/>
              <a:ea typeface="Roboto"/>
              <a:cs typeface="Roboto"/>
              <a:sym typeface="Roboto"/>
            </a:endParaRPr>
          </a:p>
          <a:p>
            <a:pPr indent="-368300" lvl="0" marL="457200" marR="0" rtl="0" algn="l">
              <a:lnSpc>
                <a:spcPct val="115000"/>
              </a:lnSpc>
              <a:spcBef>
                <a:spcPts val="0"/>
              </a:spcBef>
              <a:spcAft>
                <a:spcPts val="0"/>
              </a:spcAft>
              <a:buClr>
                <a:schemeClr val="dk2"/>
              </a:buClr>
              <a:buSzPts val="2200"/>
              <a:buFont typeface="Roboto"/>
              <a:buAutoNum type="arabicPeriod"/>
            </a:pPr>
            <a:r>
              <a:rPr b="1" lang="en" sz="2200">
                <a:solidFill>
                  <a:schemeClr val="dk2"/>
                </a:solidFill>
                <a:latin typeface="Roboto"/>
                <a:ea typeface="Roboto"/>
                <a:cs typeface="Roboto"/>
                <a:sym typeface="Roboto"/>
              </a:rPr>
              <a:t>Developing a risk management plan.</a:t>
            </a:r>
            <a:endParaRPr b="1" sz="2200">
              <a:solidFill>
                <a:schemeClr val="dk2"/>
              </a:solidFill>
              <a:latin typeface="Roboto"/>
              <a:ea typeface="Roboto"/>
              <a:cs typeface="Roboto"/>
              <a:sym typeface="Roboto"/>
            </a:endParaRPr>
          </a:p>
          <a:p>
            <a:pPr indent="-368300" lvl="0" marL="457200" marR="0" rtl="0" algn="l">
              <a:lnSpc>
                <a:spcPct val="115000"/>
              </a:lnSpc>
              <a:spcBef>
                <a:spcPts val="0"/>
              </a:spcBef>
              <a:spcAft>
                <a:spcPts val="0"/>
              </a:spcAft>
              <a:buClr>
                <a:schemeClr val="dk2"/>
              </a:buClr>
              <a:buSzPts val="2200"/>
              <a:buFont typeface="Roboto"/>
              <a:buAutoNum type="arabicPeriod"/>
            </a:pPr>
            <a:r>
              <a:rPr b="1" lang="en" sz="2200">
                <a:solidFill>
                  <a:schemeClr val="dk2"/>
                </a:solidFill>
                <a:latin typeface="Roboto"/>
                <a:ea typeface="Roboto"/>
                <a:cs typeface="Roboto"/>
                <a:sym typeface="Roboto"/>
              </a:rPr>
              <a:t>Monitoring and updating.</a:t>
            </a:r>
            <a:endParaRPr b="1" sz="2200">
              <a:solidFill>
                <a:schemeClr val="dk2"/>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7"/>
          <p:cNvSpPr txBox="1"/>
          <p:nvPr>
            <p:ph type="title"/>
          </p:nvPr>
        </p:nvSpPr>
        <p:spPr>
          <a:xfrm>
            <a:off x="153900" y="95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Tools for Threat and Vulnerability Assessment</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p:txBody>
      </p:sp>
      <p:sp>
        <p:nvSpPr>
          <p:cNvPr id="679" name="Google Shape;679;p57"/>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680" name="Google Shape;680;p57"/>
          <p:cNvSpPr txBox="1"/>
          <p:nvPr/>
        </p:nvSpPr>
        <p:spPr>
          <a:xfrm>
            <a:off x="153900" y="1298125"/>
            <a:ext cx="9044700" cy="2339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500">
                <a:solidFill>
                  <a:schemeClr val="lt1"/>
                </a:solidFill>
                <a:latin typeface="Roboto"/>
                <a:ea typeface="Roboto"/>
                <a:cs typeface="Roboto"/>
                <a:sym typeface="Roboto"/>
              </a:rPr>
              <a:t>To perform these assessments at </a:t>
            </a:r>
            <a:r>
              <a:rPr b="1" lang="en" sz="2500">
                <a:solidFill>
                  <a:srgbClr val="674EA7"/>
                </a:solidFill>
                <a:latin typeface="Roboto"/>
                <a:ea typeface="Roboto"/>
                <a:cs typeface="Roboto"/>
                <a:sym typeface="Roboto"/>
              </a:rPr>
              <a:t>The Knowledge House</a:t>
            </a:r>
            <a:r>
              <a:rPr b="1" lang="en" sz="2500">
                <a:solidFill>
                  <a:schemeClr val="lt1"/>
                </a:solidFill>
                <a:latin typeface="Roboto"/>
                <a:ea typeface="Roboto"/>
                <a:cs typeface="Roboto"/>
                <a:sym typeface="Roboto"/>
              </a:rPr>
              <a:t>, we utilize several tools including NMAP, Burp Suite, Metasploit, and Wireshark. Each tool offers unique capabilities and collectively, they provide a comprehensive security evaluation.</a:t>
            </a:r>
            <a:endParaRPr b="1" sz="2500">
              <a:solidFill>
                <a:schemeClr val="lt1"/>
              </a:solidFill>
              <a:latin typeface="Roboto"/>
              <a:ea typeface="Roboto"/>
              <a:cs typeface="Roboto"/>
              <a:sym typeface="Roboto"/>
            </a:endParaRPr>
          </a:p>
        </p:txBody>
      </p:sp>
      <p:pic>
        <p:nvPicPr>
          <p:cNvPr id="681" name="Google Shape;681;p57"/>
          <p:cNvPicPr preferRelativeResize="0"/>
          <p:nvPr/>
        </p:nvPicPr>
        <p:blipFill>
          <a:blip r:embed="rId3">
            <a:alphaModFix/>
          </a:blip>
          <a:stretch>
            <a:fillRect/>
          </a:stretch>
        </p:blipFill>
        <p:spPr>
          <a:xfrm>
            <a:off x="509845" y="3602820"/>
            <a:ext cx="1359050" cy="1359050"/>
          </a:xfrm>
          <a:prstGeom prst="rect">
            <a:avLst/>
          </a:prstGeom>
          <a:noFill/>
          <a:ln>
            <a:noFill/>
          </a:ln>
        </p:spPr>
      </p:pic>
      <p:pic>
        <p:nvPicPr>
          <p:cNvPr id="682" name="Google Shape;682;p57"/>
          <p:cNvPicPr preferRelativeResize="0"/>
          <p:nvPr/>
        </p:nvPicPr>
        <p:blipFill>
          <a:blip r:embed="rId4">
            <a:alphaModFix/>
          </a:blip>
          <a:stretch>
            <a:fillRect/>
          </a:stretch>
        </p:blipFill>
        <p:spPr>
          <a:xfrm>
            <a:off x="2750625" y="3593450"/>
            <a:ext cx="1377775" cy="1377775"/>
          </a:xfrm>
          <a:prstGeom prst="rect">
            <a:avLst/>
          </a:prstGeom>
          <a:noFill/>
          <a:ln>
            <a:noFill/>
          </a:ln>
        </p:spPr>
      </p:pic>
      <p:pic>
        <p:nvPicPr>
          <p:cNvPr id="683" name="Google Shape;683;p57"/>
          <p:cNvPicPr preferRelativeResize="0"/>
          <p:nvPr/>
        </p:nvPicPr>
        <p:blipFill>
          <a:blip r:embed="rId5">
            <a:alphaModFix/>
          </a:blip>
          <a:stretch>
            <a:fillRect/>
          </a:stretch>
        </p:blipFill>
        <p:spPr>
          <a:xfrm>
            <a:off x="5010125" y="3593450"/>
            <a:ext cx="1377775" cy="1377775"/>
          </a:xfrm>
          <a:prstGeom prst="rect">
            <a:avLst/>
          </a:prstGeom>
          <a:noFill/>
          <a:ln>
            <a:noFill/>
          </a:ln>
        </p:spPr>
      </p:pic>
      <p:pic>
        <p:nvPicPr>
          <p:cNvPr id="684" name="Google Shape;684;p57"/>
          <p:cNvPicPr preferRelativeResize="0"/>
          <p:nvPr/>
        </p:nvPicPr>
        <p:blipFill>
          <a:blip r:embed="rId6">
            <a:alphaModFix/>
          </a:blip>
          <a:stretch>
            <a:fillRect/>
          </a:stretch>
        </p:blipFill>
        <p:spPr>
          <a:xfrm>
            <a:off x="7269625" y="3593453"/>
            <a:ext cx="1377775" cy="13777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1"/>
          <p:cNvSpPr txBox="1"/>
          <p:nvPr>
            <p:ph type="title"/>
          </p:nvPr>
        </p:nvSpPr>
        <p:spPr>
          <a:xfrm>
            <a:off x="162900" y="81075"/>
            <a:ext cx="8818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chemeClr val="accent2"/>
                </a:solidFill>
                <a:latin typeface="Montserrat ExtraBold"/>
                <a:ea typeface="Montserrat ExtraBold"/>
                <a:cs typeface="Montserrat ExtraBold"/>
                <a:sym typeface="Montserrat ExtraBold"/>
              </a:rPr>
              <a:t>A Secure Program</a:t>
            </a:r>
            <a:r>
              <a:rPr lang="en" sz="2900">
                <a:solidFill>
                  <a:schemeClr val="lt2"/>
                </a:solidFill>
                <a:latin typeface="Montserrat ExtraBold"/>
                <a:ea typeface="Montserrat ExtraBold"/>
                <a:cs typeface="Montserrat ExtraBold"/>
                <a:sym typeface="Montserrat ExtraBold"/>
              </a:rPr>
              <a:t> for </a:t>
            </a:r>
            <a:endParaRPr sz="2900">
              <a:solidFill>
                <a:schemeClr val="lt2"/>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2900">
                <a:solidFill>
                  <a:srgbClr val="674EA7"/>
                </a:solidFill>
                <a:latin typeface="Montserrat ExtraBold"/>
                <a:ea typeface="Montserrat ExtraBold"/>
                <a:cs typeface="Montserrat ExtraBold"/>
                <a:sym typeface="Montserrat ExtraBold"/>
              </a:rPr>
              <a:t>The Knowledge House: </a:t>
            </a:r>
            <a:r>
              <a:rPr lang="en" sz="2900">
                <a:solidFill>
                  <a:schemeClr val="dk2"/>
                </a:solidFill>
                <a:latin typeface="Montserrat ExtraBold"/>
                <a:ea typeface="Montserrat ExtraBold"/>
                <a:cs typeface="Montserrat ExtraBold"/>
                <a:sym typeface="Montserrat ExtraBold"/>
              </a:rPr>
              <a:t>Key Benefits</a:t>
            </a:r>
            <a:r>
              <a:rPr lang="en" sz="2900">
                <a:solidFill>
                  <a:schemeClr val="lt2"/>
                </a:solidFill>
                <a:latin typeface="Montserrat ExtraBold"/>
                <a:ea typeface="Montserrat ExtraBold"/>
                <a:cs typeface="Montserrat ExtraBold"/>
                <a:sym typeface="Montserrat ExtraBold"/>
              </a:rPr>
              <a:t> </a:t>
            </a:r>
            <a:endParaRPr b="1" sz="3900"/>
          </a:p>
        </p:txBody>
      </p:sp>
      <p:sp>
        <p:nvSpPr>
          <p:cNvPr id="509" name="Google Shape;509;p31"/>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510" name="Google Shape;510;p31"/>
          <p:cNvSpPr txBox="1"/>
          <p:nvPr/>
        </p:nvSpPr>
        <p:spPr>
          <a:xfrm>
            <a:off x="30750" y="1062300"/>
            <a:ext cx="9082500" cy="408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500"/>
              </a:spcBef>
              <a:spcAft>
                <a:spcPts val="0"/>
              </a:spcAft>
              <a:buNone/>
            </a:pPr>
            <a:r>
              <a:rPr b="1" lang="en" sz="1900">
                <a:solidFill>
                  <a:schemeClr val="accent2"/>
                </a:solidFill>
                <a:latin typeface="Roboto"/>
                <a:ea typeface="Roboto"/>
                <a:cs typeface="Roboto"/>
                <a:sym typeface="Roboto"/>
              </a:rPr>
              <a:t>Protection of Valuable Data</a:t>
            </a:r>
            <a:r>
              <a:rPr b="1" lang="en" sz="1900">
                <a:solidFill>
                  <a:schemeClr val="dk2"/>
                </a:solidFill>
                <a:latin typeface="Roboto"/>
                <a:ea typeface="Roboto"/>
                <a:cs typeface="Roboto"/>
                <a:sym typeface="Roboto"/>
              </a:rPr>
              <a:t>: A secure program helps protect data from theft or damage, ensuring the privacy and trust of our stakeholders.</a:t>
            </a:r>
            <a:endParaRPr b="1" sz="1900">
              <a:solidFill>
                <a:schemeClr val="dk2"/>
              </a:solidFill>
              <a:latin typeface="Roboto"/>
              <a:ea typeface="Roboto"/>
              <a:cs typeface="Roboto"/>
              <a:sym typeface="Roboto"/>
            </a:endParaRPr>
          </a:p>
          <a:p>
            <a:pPr indent="0" lvl="0" marL="0" marR="0" rtl="0" algn="l">
              <a:lnSpc>
                <a:spcPct val="115000"/>
              </a:lnSpc>
              <a:spcBef>
                <a:spcPts val="1500"/>
              </a:spcBef>
              <a:spcAft>
                <a:spcPts val="0"/>
              </a:spcAft>
              <a:buNone/>
            </a:pPr>
            <a:r>
              <a:rPr b="1" lang="en" sz="1900">
                <a:solidFill>
                  <a:schemeClr val="accent1"/>
                </a:solidFill>
                <a:latin typeface="Roboto"/>
                <a:ea typeface="Roboto"/>
                <a:cs typeface="Roboto"/>
                <a:sym typeface="Roboto"/>
              </a:rPr>
              <a:t>Compliance with Regulations</a:t>
            </a:r>
            <a:r>
              <a:rPr b="1" lang="en" sz="1900">
                <a:solidFill>
                  <a:schemeClr val="dk2"/>
                </a:solidFill>
                <a:latin typeface="Roboto"/>
                <a:ea typeface="Roboto"/>
                <a:cs typeface="Roboto"/>
                <a:sym typeface="Roboto"/>
              </a:rPr>
              <a:t>: A secure program helps </a:t>
            </a:r>
            <a:r>
              <a:rPr b="1" lang="en" sz="1900">
                <a:solidFill>
                  <a:srgbClr val="674EA7"/>
                </a:solidFill>
                <a:latin typeface="Roboto"/>
                <a:ea typeface="Roboto"/>
                <a:cs typeface="Roboto"/>
                <a:sym typeface="Roboto"/>
              </a:rPr>
              <a:t>The Knowledge House </a:t>
            </a:r>
            <a:r>
              <a:rPr b="1" lang="en" sz="1900">
                <a:solidFill>
                  <a:schemeClr val="dk2"/>
                </a:solidFill>
                <a:latin typeface="Roboto"/>
                <a:ea typeface="Roboto"/>
                <a:cs typeface="Roboto"/>
                <a:sym typeface="Roboto"/>
              </a:rPr>
              <a:t>conform to regulatory requirements such as PCI DSS or CCPA. </a:t>
            </a:r>
            <a:endParaRPr b="1" sz="1900">
              <a:solidFill>
                <a:schemeClr val="dk2"/>
              </a:solidFill>
              <a:latin typeface="Roboto"/>
              <a:ea typeface="Roboto"/>
              <a:cs typeface="Roboto"/>
              <a:sym typeface="Roboto"/>
            </a:endParaRPr>
          </a:p>
          <a:p>
            <a:pPr indent="0" lvl="0" marL="0" rtl="0" algn="l">
              <a:lnSpc>
                <a:spcPct val="115000"/>
              </a:lnSpc>
              <a:spcBef>
                <a:spcPts val="1500"/>
              </a:spcBef>
              <a:spcAft>
                <a:spcPts val="0"/>
              </a:spcAft>
              <a:buNone/>
            </a:pPr>
            <a:r>
              <a:rPr b="1" lang="en" sz="1900">
                <a:solidFill>
                  <a:schemeClr val="lt2"/>
                </a:solidFill>
                <a:latin typeface="Roboto"/>
                <a:ea typeface="Roboto"/>
                <a:cs typeface="Roboto"/>
                <a:sym typeface="Roboto"/>
              </a:rPr>
              <a:t>Resilience Against Cyber Threats</a:t>
            </a:r>
            <a:r>
              <a:rPr b="1" lang="en" sz="1900">
                <a:solidFill>
                  <a:schemeClr val="dk2"/>
                </a:solidFill>
                <a:latin typeface="Roboto"/>
                <a:ea typeface="Roboto"/>
                <a:cs typeface="Roboto"/>
                <a:sym typeface="Roboto"/>
              </a:rPr>
              <a:t>: A secure program aids in identifying, mitigating, and responding to cyber threats effectively, thus maintaining operational continuity. </a:t>
            </a:r>
            <a:endParaRPr b="1" sz="1900">
              <a:solidFill>
                <a:schemeClr val="dk2"/>
              </a:solidFill>
              <a:latin typeface="Roboto"/>
              <a:ea typeface="Roboto"/>
              <a:cs typeface="Roboto"/>
              <a:sym typeface="Roboto"/>
            </a:endParaRPr>
          </a:p>
          <a:p>
            <a:pPr indent="0" lvl="0" marL="0" rtl="0" algn="l">
              <a:lnSpc>
                <a:spcPct val="115000"/>
              </a:lnSpc>
              <a:spcBef>
                <a:spcPts val="1500"/>
              </a:spcBef>
              <a:spcAft>
                <a:spcPts val="0"/>
              </a:spcAft>
              <a:buNone/>
            </a:pPr>
            <a:r>
              <a:rPr b="1" lang="en" sz="1900">
                <a:solidFill>
                  <a:schemeClr val="lt1"/>
                </a:solidFill>
                <a:latin typeface="Roboto"/>
                <a:ea typeface="Roboto"/>
                <a:cs typeface="Roboto"/>
                <a:sym typeface="Roboto"/>
              </a:rPr>
              <a:t>Fostering Trust</a:t>
            </a:r>
            <a:r>
              <a:rPr b="1" lang="en" sz="1900">
                <a:solidFill>
                  <a:schemeClr val="dk2"/>
                </a:solidFill>
                <a:latin typeface="Roboto"/>
                <a:ea typeface="Roboto"/>
                <a:cs typeface="Roboto"/>
                <a:sym typeface="Roboto"/>
              </a:rPr>
              <a:t>: By demonstrating our commitment to cybersecurity, we build trust with our students, donors, staff, and the wider community. This trust is invaluable in our mission to educate and empower.</a:t>
            </a:r>
            <a:endParaRPr b="1" sz="1900">
              <a:solidFill>
                <a:schemeClr val="dk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8"/>
          <p:cNvSpPr txBox="1"/>
          <p:nvPr>
            <p:ph type="title"/>
          </p:nvPr>
        </p:nvSpPr>
        <p:spPr>
          <a:xfrm>
            <a:off x="153900" y="95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Using NMAP for Network Exploration and Security Auditing</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p:txBody>
      </p:sp>
      <p:sp>
        <p:nvSpPr>
          <p:cNvPr id="690" name="Google Shape;690;p58"/>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691" name="Google Shape;691;p58"/>
          <p:cNvSpPr txBox="1"/>
          <p:nvPr/>
        </p:nvSpPr>
        <p:spPr>
          <a:xfrm>
            <a:off x="153900" y="1568825"/>
            <a:ext cx="9044700" cy="2034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700">
                <a:solidFill>
                  <a:schemeClr val="lt1"/>
                </a:solidFill>
                <a:latin typeface="Roboto"/>
                <a:ea typeface="Roboto"/>
                <a:cs typeface="Roboto"/>
                <a:sym typeface="Roboto"/>
              </a:rPr>
              <a:t>NMAP is a free, open-source tool used for network exploration and security auditing. It helps identify hosts and services on a network and potential security vulnerabilities that can be exploited by attackers.</a:t>
            </a:r>
            <a:endParaRPr b="1" sz="2700">
              <a:solidFill>
                <a:schemeClr val="lt1"/>
              </a:solidFill>
              <a:latin typeface="Roboto"/>
              <a:ea typeface="Roboto"/>
              <a:cs typeface="Roboto"/>
              <a:sym typeface="Roboto"/>
            </a:endParaRPr>
          </a:p>
        </p:txBody>
      </p:sp>
      <p:pic>
        <p:nvPicPr>
          <p:cNvPr id="692" name="Google Shape;692;p58"/>
          <p:cNvPicPr preferRelativeResize="0"/>
          <p:nvPr/>
        </p:nvPicPr>
        <p:blipFill>
          <a:blip r:embed="rId3">
            <a:alphaModFix/>
          </a:blip>
          <a:stretch>
            <a:fillRect/>
          </a:stretch>
        </p:blipFill>
        <p:spPr>
          <a:xfrm>
            <a:off x="3836045" y="3602820"/>
            <a:ext cx="1359050" cy="1359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9"/>
          <p:cNvSpPr txBox="1"/>
          <p:nvPr>
            <p:ph type="title"/>
          </p:nvPr>
        </p:nvSpPr>
        <p:spPr>
          <a:xfrm>
            <a:off x="153900" y="95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Burp Suite for Web Application Security Testing</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p:txBody>
      </p:sp>
      <p:sp>
        <p:nvSpPr>
          <p:cNvPr id="698" name="Google Shape;698;p59"/>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699" name="Google Shape;699;p59"/>
          <p:cNvSpPr txBox="1"/>
          <p:nvPr/>
        </p:nvSpPr>
        <p:spPr>
          <a:xfrm>
            <a:off x="153900" y="1372425"/>
            <a:ext cx="9044700" cy="2034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700">
                <a:solidFill>
                  <a:schemeClr val="lt1"/>
                </a:solidFill>
                <a:latin typeface="Roboto"/>
                <a:ea typeface="Roboto"/>
                <a:cs typeface="Roboto"/>
                <a:sym typeface="Roboto"/>
              </a:rPr>
              <a:t>Burp Suite is a tool for testing web application security. It identifies potential security vulnerabilities by simulating attacks and providing detailed feedback on application behavior.</a:t>
            </a:r>
            <a:endParaRPr b="1" sz="2700">
              <a:solidFill>
                <a:schemeClr val="lt1"/>
              </a:solidFill>
              <a:latin typeface="Roboto"/>
              <a:ea typeface="Roboto"/>
              <a:cs typeface="Roboto"/>
              <a:sym typeface="Roboto"/>
            </a:endParaRPr>
          </a:p>
        </p:txBody>
      </p:sp>
      <p:pic>
        <p:nvPicPr>
          <p:cNvPr id="700" name="Google Shape;700;p59"/>
          <p:cNvPicPr preferRelativeResize="0"/>
          <p:nvPr/>
        </p:nvPicPr>
        <p:blipFill>
          <a:blip r:embed="rId3">
            <a:alphaModFix/>
          </a:blip>
          <a:stretch>
            <a:fillRect/>
          </a:stretch>
        </p:blipFill>
        <p:spPr>
          <a:xfrm>
            <a:off x="3959700" y="3495650"/>
            <a:ext cx="1377775" cy="1377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0"/>
          <p:cNvSpPr txBox="1"/>
          <p:nvPr>
            <p:ph type="title"/>
          </p:nvPr>
        </p:nvSpPr>
        <p:spPr>
          <a:xfrm>
            <a:off x="153900" y="95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Metasploit: Penetration Testing and Exploitation Framework</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p:txBody>
      </p:sp>
      <p:sp>
        <p:nvSpPr>
          <p:cNvPr id="706" name="Google Shape;706;p60"/>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707" name="Google Shape;707;p60"/>
          <p:cNvSpPr txBox="1"/>
          <p:nvPr/>
        </p:nvSpPr>
        <p:spPr>
          <a:xfrm>
            <a:off x="153900" y="1531975"/>
            <a:ext cx="9044700" cy="1556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700">
                <a:solidFill>
                  <a:schemeClr val="lt1"/>
                </a:solidFill>
                <a:latin typeface="Roboto"/>
                <a:ea typeface="Roboto"/>
                <a:cs typeface="Roboto"/>
                <a:sym typeface="Roboto"/>
              </a:rPr>
              <a:t>Metasploit is a powerful tool used for penetration testing and exploitation. It simulates real-world attacks and identifies potential security vulnerabilities.</a:t>
            </a:r>
            <a:endParaRPr b="1" sz="2700">
              <a:solidFill>
                <a:schemeClr val="lt1"/>
              </a:solidFill>
              <a:latin typeface="Roboto"/>
              <a:ea typeface="Roboto"/>
              <a:cs typeface="Roboto"/>
              <a:sym typeface="Roboto"/>
            </a:endParaRPr>
          </a:p>
        </p:txBody>
      </p:sp>
      <p:pic>
        <p:nvPicPr>
          <p:cNvPr id="708" name="Google Shape;708;p60"/>
          <p:cNvPicPr preferRelativeResize="0"/>
          <p:nvPr/>
        </p:nvPicPr>
        <p:blipFill>
          <a:blip r:embed="rId3">
            <a:alphaModFix/>
          </a:blip>
          <a:stretch>
            <a:fillRect/>
          </a:stretch>
        </p:blipFill>
        <p:spPr>
          <a:xfrm>
            <a:off x="3987362" y="3483375"/>
            <a:ext cx="1377775" cy="1377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1"/>
          <p:cNvSpPr txBox="1"/>
          <p:nvPr>
            <p:ph type="title"/>
          </p:nvPr>
        </p:nvSpPr>
        <p:spPr>
          <a:xfrm>
            <a:off x="153900" y="344075"/>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Wireshark: Network Protocol Analyzer</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p:txBody>
      </p:sp>
      <p:sp>
        <p:nvSpPr>
          <p:cNvPr id="714" name="Google Shape;714;p61"/>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715" name="Google Shape;715;p61"/>
          <p:cNvSpPr txBox="1"/>
          <p:nvPr/>
        </p:nvSpPr>
        <p:spPr>
          <a:xfrm>
            <a:off x="153900" y="1176025"/>
            <a:ext cx="9044700" cy="2034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700">
                <a:solidFill>
                  <a:schemeClr val="lt1"/>
                </a:solidFill>
                <a:latin typeface="Roboto"/>
                <a:ea typeface="Roboto"/>
                <a:cs typeface="Roboto"/>
                <a:sym typeface="Roboto"/>
              </a:rPr>
              <a:t>Wireshark is a network protocol analyzer that captures and analyzes network traffic in real time to identify potential security vulnerabilities and diagnose network issues.</a:t>
            </a:r>
            <a:endParaRPr b="1" sz="2700">
              <a:solidFill>
                <a:schemeClr val="lt1"/>
              </a:solidFill>
              <a:latin typeface="Roboto"/>
              <a:ea typeface="Roboto"/>
              <a:cs typeface="Roboto"/>
              <a:sym typeface="Roboto"/>
            </a:endParaRPr>
          </a:p>
        </p:txBody>
      </p:sp>
      <p:pic>
        <p:nvPicPr>
          <p:cNvPr id="716" name="Google Shape;716;p61"/>
          <p:cNvPicPr preferRelativeResize="0"/>
          <p:nvPr/>
        </p:nvPicPr>
        <p:blipFill>
          <a:blip r:embed="rId3">
            <a:alphaModFix/>
          </a:blip>
          <a:stretch>
            <a:fillRect/>
          </a:stretch>
        </p:blipFill>
        <p:spPr>
          <a:xfrm>
            <a:off x="3757675" y="3404125"/>
            <a:ext cx="1574675" cy="1574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2"/>
          <p:cNvSpPr txBox="1"/>
          <p:nvPr>
            <p:ph type="title"/>
          </p:nvPr>
        </p:nvSpPr>
        <p:spPr>
          <a:xfrm>
            <a:off x="153900" y="344075"/>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Threat and Vulnerability Assessment at </a:t>
            </a:r>
            <a:r>
              <a:rPr lang="en" sz="3300">
                <a:solidFill>
                  <a:srgbClr val="674EA7"/>
                </a:solidFill>
                <a:latin typeface="Montserrat ExtraBold"/>
                <a:ea typeface="Montserrat ExtraBold"/>
                <a:cs typeface="Montserrat ExtraBold"/>
                <a:sym typeface="Montserrat ExtraBold"/>
              </a:rPr>
              <a:t>The Knowledge House</a:t>
            </a:r>
            <a:endParaRPr sz="3300">
              <a:solidFill>
                <a:srgbClr val="674EA7"/>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p:txBody>
      </p:sp>
      <p:sp>
        <p:nvSpPr>
          <p:cNvPr id="722" name="Google Shape;722;p62"/>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723" name="Google Shape;723;p62"/>
          <p:cNvSpPr txBox="1"/>
          <p:nvPr/>
        </p:nvSpPr>
        <p:spPr>
          <a:xfrm>
            <a:off x="49650" y="1554550"/>
            <a:ext cx="9044700" cy="346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700">
                <a:solidFill>
                  <a:schemeClr val="dk2"/>
                </a:solidFill>
                <a:latin typeface="Roboto"/>
                <a:ea typeface="Roboto"/>
                <a:cs typeface="Roboto"/>
                <a:sym typeface="Roboto"/>
              </a:rPr>
              <a:t>Our team visited </a:t>
            </a:r>
            <a:r>
              <a:rPr b="1" lang="en" sz="2700">
                <a:solidFill>
                  <a:srgbClr val="674EA7"/>
                </a:solidFill>
                <a:latin typeface="Roboto"/>
                <a:ea typeface="Roboto"/>
                <a:cs typeface="Roboto"/>
                <a:sym typeface="Roboto"/>
              </a:rPr>
              <a:t>The Knowledge House</a:t>
            </a:r>
            <a:r>
              <a:rPr b="1" lang="en" sz="2700">
                <a:solidFill>
                  <a:schemeClr val="dk2"/>
                </a:solidFill>
                <a:latin typeface="Roboto"/>
                <a:ea typeface="Roboto"/>
                <a:cs typeface="Roboto"/>
                <a:sym typeface="Roboto"/>
              </a:rPr>
              <a:t> headquarters to perform threat and vulnerability assessments using tools like NMAP, Wireshark, Metasploit Framework, Burp Suite, and assessments from PentestTools.com. We scanned their networks and website to identify vulnerabilities, particularly in their server-side software and security headers.</a:t>
            </a:r>
            <a:endParaRPr b="1" sz="2700">
              <a:solidFill>
                <a:schemeClr val="dk2"/>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3"/>
          <p:cNvSpPr txBox="1"/>
          <p:nvPr>
            <p:ph type="title"/>
          </p:nvPr>
        </p:nvSpPr>
        <p:spPr>
          <a:xfrm>
            <a:off x="153900" y="95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NMAP Demonstration</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p:txBody>
      </p:sp>
      <p:sp>
        <p:nvSpPr>
          <p:cNvPr id="729" name="Google Shape;729;p63"/>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pic>
        <p:nvPicPr>
          <p:cNvPr id="730" name="Google Shape;730;p63"/>
          <p:cNvPicPr preferRelativeResize="0"/>
          <p:nvPr/>
        </p:nvPicPr>
        <p:blipFill>
          <a:blip r:embed="rId3">
            <a:alphaModFix/>
          </a:blip>
          <a:stretch>
            <a:fillRect/>
          </a:stretch>
        </p:blipFill>
        <p:spPr>
          <a:xfrm>
            <a:off x="152400" y="1916525"/>
            <a:ext cx="8836199" cy="3074574"/>
          </a:xfrm>
          <a:prstGeom prst="rect">
            <a:avLst/>
          </a:prstGeom>
          <a:noFill/>
          <a:ln>
            <a:noFill/>
          </a:ln>
        </p:spPr>
      </p:pic>
      <p:sp>
        <p:nvSpPr>
          <p:cNvPr id="731" name="Google Shape;731;p63"/>
          <p:cNvSpPr txBox="1"/>
          <p:nvPr/>
        </p:nvSpPr>
        <p:spPr>
          <a:xfrm>
            <a:off x="196825" y="641950"/>
            <a:ext cx="8791800" cy="1251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500"/>
              </a:spcBef>
              <a:spcAft>
                <a:spcPts val="0"/>
              </a:spcAft>
              <a:buNone/>
            </a:pPr>
            <a:r>
              <a:rPr b="1" lang="en" sz="2100">
                <a:solidFill>
                  <a:schemeClr val="lt1"/>
                </a:solidFill>
                <a:latin typeface="Roboto"/>
                <a:ea typeface="Roboto"/>
                <a:cs typeface="Roboto"/>
                <a:sym typeface="Roboto"/>
              </a:rPr>
              <a:t>NMAP is a free, open-source tool used for network exploration and security auditing. It helps identify hosts and services on a network and potential security vulnerabilities that can be exploited by attackers.</a:t>
            </a:r>
            <a:endParaRPr sz="800">
              <a:latin typeface="Lato"/>
              <a:ea typeface="Lato"/>
              <a:cs typeface="Lato"/>
              <a:sym typeface="Lato"/>
            </a:endParaRPr>
          </a:p>
        </p:txBody>
      </p:sp>
      <p:pic>
        <p:nvPicPr>
          <p:cNvPr id="732" name="Google Shape;732;p63"/>
          <p:cNvPicPr preferRelativeResize="0"/>
          <p:nvPr/>
        </p:nvPicPr>
        <p:blipFill>
          <a:blip r:embed="rId4">
            <a:alphaModFix/>
          </a:blip>
          <a:stretch>
            <a:fillRect/>
          </a:stretch>
        </p:blipFill>
        <p:spPr>
          <a:xfrm>
            <a:off x="7682399" y="1984199"/>
            <a:ext cx="1026300" cy="1026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4"/>
          <p:cNvSpPr txBox="1"/>
          <p:nvPr>
            <p:ph type="title"/>
          </p:nvPr>
        </p:nvSpPr>
        <p:spPr>
          <a:xfrm>
            <a:off x="153900" y="95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NMAP Demonstration</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p:txBody>
      </p:sp>
      <p:sp>
        <p:nvSpPr>
          <p:cNvPr id="738" name="Google Shape;738;p64"/>
          <p:cNvSpPr txBox="1"/>
          <p:nvPr/>
        </p:nvSpPr>
        <p:spPr>
          <a:xfrm>
            <a:off x="523950" y="563000"/>
            <a:ext cx="7952100" cy="463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Roboto"/>
                <a:ea typeface="Roboto"/>
                <a:cs typeface="Roboto"/>
                <a:sym typeface="Roboto"/>
              </a:rPr>
              <a:t>Command Summary: </a:t>
            </a:r>
            <a:r>
              <a:rPr b="1" lang="en" sz="1800">
                <a:solidFill>
                  <a:schemeClr val="lt1"/>
                </a:solidFill>
                <a:latin typeface="Courier New"/>
                <a:ea typeface="Courier New"/>
                <a:cs typeface="Courier New"/>
                <a:sym typeface="Courier New"/>
              </a:rPr>
              <a:t>db_nmap -sV -sC 69.23.187.194</a:t>
            </a:r>
            <a:endParaRPr b="1" sz="1800">
              <a:solidFill>
                <a:schemeClr val="lt1"/>
              </a:solidFill>
              <a:latin typeface="Courier New"/>
              <a:ea typeface="Courier New"/>
              <a:cs typeface="Courier New"/>
              <a:sym typeface="Courier New"/>
            </a:endParaRPr>
          </a:p>
          <a:p>
            <a:pPr indent="-304800" lvl="0" marL="457200" rtl="0" algn="l">
              <a:spcBef>
                <a:spcPts val="0"/>
              </a:spcBef>
              <a:spcAft>
                <a:spcPts val="0"/>
              </a:spcAft>
              <a:buClr>
                <a:schemeClr val="lt1"/>
              </a:buClr>
              <a:buSzPts val="1200"/>
              <a:buFont typeface="Roboto"/>
              <a:buChar char="●"/>
            </a:pPr>
            <a:r>
              <a:rPr b="1" lang="en" sz="1800">
                <a:solidFill>
                  <a:schemeClr val="lt1"/>
                </a:solidFill>
                <a:latin typeface="Courier New"/>
                <a:ea typeface="Courier New"/>
                <a:cs typeface="Courier New"/>
                <a:sym typeface="Courier New"/>
              </a:rPr>
              <a:t>-sV</a:t>
            </a:r>
            <a:r>
              <a:rPr b="1" lang="en" sz="1700">
                <a:solidFill>
                  <a:schemeClr val="lt1"/>
                </a:solidFill>
                <a:latin typeface="Roboto"/>
                <a:ea typeface="Roboto"/>
                <a:cs typeface="Roboto"/>
                <a:sym typeface="Roboto"/>
              </a:rPr>
              <a:t>: Probe open ports to determine service/version info</a:t>
            </a:r>
            <a:endParaRPr b="1" sz="17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b="1" lang="en" sz="1800">
                <a:solidFill>
                  <a:schemeClr val="lt1"/>
                </a:solidFill>
                <a:latin typeface="Courier New"/>
                <a:ea typeface="Courier New"/>
                <a:cs typeface="Courier New"/>
                <a:sym typeface="Courier New"/>
              </a:rPr>
              <a:t>-sC</a:t>
            </a:r>
            <a:r>
              <a:rPr b="1" lang="en" sz="1700">
                <a:solidFill>
                  <a:schemeClr val="lt1"/>
                </a:solidFill>
                <a:latin typeface="Roboto"/>
                <a:ea typeface="Roboto"/>
                <a:cs typeface="Roboto"/>
                <a:sym typeface="Roboto"/>
              </a:rPr>
              <a:t>: Perform a script scan using the default set of scripts</a:t>
            </a:r>
            <a:endParaRPr b="1" sz="1700">
              <a:solidFill>
                <a:schemeClr val="lt1"/>
              </a:solidFill>
              <a:latin typeface="Roboto"/>
              <a:ea typeface="Roboto"/>
              <a:cs typeface="Roboto"/>
              <a:sym typeface="Roboto"/>
            </a:endParaRPr>
          </a:p>
          <a:p>
            <a:pPr indent="0" lvl="0" marL="0" rtl="0" algn="l">
              <a:spcBef>
                <a:spcPts val="0"/>
              </a:spcBef>
              <a:spcAft>
                <a:spcPts val="0"/>
              </a:spcAft>
              <a:buNone/>
            </a:pPr>
            <a:r>
              <a:t/>
            </a:r>
            <a:endParaRPr b="1" sz="1700">
              <a:solidFill>
                <a:schemeClr val="lt1"/>
              </a:solidFill>
              <a:latin typeface="Roboto"/>
              <a:ea typeface="Roboto"/>
              <a:cs typeface="Roboto"/>
              <a:sym typeface="Roboto"/>
            </a:endParaRPr>
          </a:p>
          <a:p>
            <a:pPr indent="0" lvl="0" marL="0" rtl="0" algn="l">
              <a:spcBef>
                <a:spcPts val="0"/>
              </a:spcBef>
              <a:spcAft>
                <a:spcPts val="0"/>
              </a:spcAft>
              <a:buNone/>
            </a:pPr>
            <a:r>
              <a:rPr b="1" lang="en" sz="1700">
                <a:solidFill>
                  <a:schemeClr val="lt1"/>
                </a:solidFill>
                <a:latin typeface="Roboto"/>
                <a:ea typeface="Roboto"/>
                <a:cs typeface="Roboto"/>
                <a:sym typeface="Roboto"/>
              </a:rPr>
              <a:t>Key Findings</a:t>
            </a:r>
            <a:endParaRPr b="1" sz="17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b="1" lang="en" sz="1700">
                <a:solidFill>
                  <a:schemeClr val="lt1"/>
                </a:solidFill>
                <a:latin typeface="Roboto"/>
                <a:ea typeface="Roboto"/>
                <a:cs typeface="Roboto"/>
                <a:sym typeface="Roboto"/>
              </a:rPr>
              <a:t>10 open/filtered ports found on host 69.23.187.194*.</a:t>
            </a:r>
            <a:endParaRPr b="1" sz="17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b="1" lang="en" sz="1700">
                <a:solidFill>
                  <a:schemeClr val="lt1"/>
                </a:solidFill>
                <a:latin typeface="Roboto"/>
                <a:ea typeface="Roboto"/>
                <a:cs typeface="Roboto"/>
                <a:sym typeface="Roboto"/>
              </a:rPr>
              <a:t>Services running: SSH, Telnet, DNS, HTTP, HTTPS, Zebra (RIP), UPnP</a:t>
            </a:r>
            <a:endParaRPr b="1" sz="17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b="1" lang="en" sz="1700">
                <a:solidFill>
                  <a:schemeClr val="lt1"/>
                </a:solidFill>
                <a:latin typeface="Roboto"/>
                <a:ea typeface="Roboto"/>
                <a:cs typeface="Roboto"/>
                <a:sym typeface="Roboto"/>
              </a:rPr>
              <a:t>Server seems to be running Linux (4.9.89-Prod_19.1)</a:t>
            </a:r>
            <a:endParaRPr b="1" sz="17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b="1" lang="en" sz="1700">
                <a:solidFill>
                  <a:schemeClr val="lt1"/>
                </a:solidFill>
                <a:latin typeface="Roboto"/>
                <a:ea typeface="Roboto"/>
                <a:cs typeface="Roboto"/>
                <a:sym typeface="Roboto"/>
              </a:rPr>
              <a:t>SSL Cert info: commonName=example.com, organizationName=Dis, stateOrProvinceName=Denial, countryName=US</a:t>
            </a:r>
            <a:endParaRPr b="1" sz="1700">
              <a:solidFill>
                <a:schemeClr val="lt1"/>
              </a:solidFill>
              <a:latin typeface="Roboto"/>
              <a:ea typeface="Roboto"/>
              <a:cs typeface="Roboto"/>
              <a:sym typeface="Roboto"/>
            </a:endParaRPr>
          </a:p>
          <a:p>
            <a:pPr indent="0" lvl="0" marL="0" rtl="0" algn="l">
              <a:spcBef>
                <a:spcPts val="0"/>
              </a:spcBef>
              <a:spcAft>
                <a:spcPts val="0"/>
              </a:spcAft>
              <a:buNone/>
            </a:pPr>
            <a:r>
              <a:t/>
            </a:r>
            <a:endParaRPr b="1" sz="1700">
              <a:solidFill>
                <a:schemeClr val="lt1"/>
              </a:solidFill>
              <a:latin typeface="Roboto"/>
              <a:ea typeface="Roboto"/>
              <a:cs typeface="Roboto"/>
              <a:sym typeface="Roboto"/>
            </a:endParaRPr>
          </a:p>
          <a:p>
            <a:pPr indent="0" lvl="0" marL="0" rtl="0" algn="l">
              <a:spcBef>
                <a:spcPts val="0"/>
              </a:spcBef>
              <a:spcAft>
                <a:spcPts val="0"/>
              </a:spcAft>
              <a:buNone/>
            </a:pPr>
            <a:r>
              <a:rPr b="1" lang="en" sz="1700">
                <a:solidFill>
                  <a:schemeClr val="lt1"/>
                </a:solidFill>
                <a:latin typeface="Roboto"/>
                <a:ea typeface="Roboto"/>
                <a:cs typeface="Roboto"/>
                <a:sym typeface="Roboto"/>
              </a:rPr>
              <a:t>Potential Vulnerabilities</a:t>
            </a:r>
            <a:endParaRPr b="1" sz="17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b="1" lang="en" sz="1700">
                <a:solidFill>
                  <a:schemeClr val="lt1"/>
                </a:solidFill>
                <a:latin typeface="Roboto"/>
                <a:ea typeface="Roboto"/>
                <a:cs typeface="Roboto"/>
                <a:sym typeface="Roboto"/>
              </a:rPr>
              <a:t>Open ports can be entry points for attackers.</a:t>
            </a:r>
            <a:endParaRPr b="1" sz="17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b="1" lang="en" sz="1700">
                <a:solidFill>
                  <a:schemeClr val="lt1"/>
                </a:solidFill>
                <a:latin typeface="Roboto"/>
                <a:ea typeface="Roboto"/>
                <a:cs typeface="Roboto"/>
                <a:sym typeface="Roboto"/>
              </a:rPr>
              <a:t>SSL certificate seems to be self-signed and dated from 1970.</a:t>
            </a:r>
            <a:endParaRPr b="1" sz="17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b="1" lang="en" sz="1700">
                <a:solidFill>
                  <a:schemeClr val="lt1"/>
                </a:solidFill>
                <a:latin typeface="Roboto"/>
                <a:ea typeface="Roboto"/>
                <a:cs typeface="Roboto"/>
                <a:sym typeface="Roboto"/>
              </a:rPr>
              <a:t>http-title information indicates redirection and potential misconfiguration.</a:t>
            </a:r>
            <a:endParaRPr b="1" sz="1700">
              <a:solidFill>
                <a:schemeClr val="lt1"/>
              </a:solidFill>
              <a:latin typeface="Roboto"/>
              <a:ea typeface="Roboto"/>
              <a:cs typeface="Roboto"/>
              <a:sym typeface="Roboto"/>
            </a:endParaRPr>
          </a:p>
          <a:p>
            <a:pPr indent="0" lvl="0" marL="0" rtl="0" algn="l">
              <a:spcBef>
                <a:spcPts val="0"/>
              </a:spcBef>
              <a:spcAft>
                <a:spcPts val="0"/>
              </a:spcAft>
              <a:buNone/>
            </a:pPr>
            <a:r>
              <a:t/>
            </a:r>
            <a:endParaRPr b="1" sz="1700">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*Host IP Address changed for confidentiality purposes.</a:t>
            </a:r>
            <a:endParaRPr sz="17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5"/>
          <p:cNvSpPr txBox="1"/>
          <p:nvPr>
            <p:ph type="title"/>
          </p:nvPr>
        </p:nvSpPr>
        <p:spPr>
          <a:xfrm>
            <a:off x="153900" y="344075"/>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Findings and Next Steps</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p:txBody>
      </p:sp>
      <p:sp>
        <p:nvSpPr>
          <p:cNvPr id="744" name="Google Shape;744;p65"/>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745" name="Google Shape;745;p65"/>
          <p:cNvSpPr txBox="1"/>
          <p:nvPr/>
        </p:nvSpPr>
        <p:spPr>
          <a:xfrm>
            <a:off x="49650" y="1250000"/>
            <a:ext cx="9044700" cy="2989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700">
                <a:solidFill>
                  <a:schemeClr val="dk2"/>
                </a:solidFill>
                <a:latin typeface="Roboto"/>
                <a:ea typeface="Roboto"/>
                <a:cs typeface="Roboto"/>
                <a:sym typeface="Roboto"/>
              </a:rPr>
              <a:t>While the specifics of our findings are confidential, we found vulnerabilities in their server-side software and security headers. These findings were discussed further in a separate confidential report, which also includes the steps needed to mitigate these vulnerabilities and bolster </a:t>
            </a:r>
            <a:r>
              <a:rPr b="1" lang="en" sz="2700">
                <a:solidFill>
                  <a:srgbClr val="674EA7"/>
                </a:solidFill>
                <a:latin typeface="Roboto"/>
                <a:ea typeface="Roboto"/>
                <a:cs typeface="Roboto"/>
                <a:sym typeface="Roboto"/>
              </a:rPr>
              <a:t>The Knowledge House</a:t>
            </a:r>
            <a:r>
              <a:rPr b="1" lang="en" sz="2700">
                <a:solidFill>
                  <a:schemeClr val="dk2"/>
                </a:solidFill>
                <a:latin typeface="Roboto"/>
                <a:ea typeface="Roboto"/>
                <a:cs typeface="Roboto"/>
                <a:sym typeface="Roboto"/>
              </a:rPr>
              <a:t>'s security posture.</a:t>
            </a:r>
            <a:endParaRPr b="1" sz="2700">
              <a:solidFill>
                <a:schemeClr val="dk2"/>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6"/>
          <p:cNvSpPr txBox="1"/>
          <p:nvPr>
            <p:ph type="title"/>
          </p:nvPr>
        </p:nvSpPr>
        <p:spPr>
          <a:xfrm>
            <a:off x="153900" y="344075"/>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The Necessity of Ongoing Assessments</a:t>
            </a:r>
            <a:endParaRPr sz="3300">
              <a:solidFill>
                <a:srgbClr val="1976D2"/>
              </a:solidFill>
              <a:latin typeface="Montserrat ExtraBold"/>
              <a:ea typeface="Montserrat ExtraBold"/>
              <a:cs typeface="Montserrat ExtraBold"/>
              <a:sym typeface="Montserrat ExtraBold"/>
            </a:endParaRPr>
          </a:p>
        </p:txBody>
      </p:sp>
      <p:sp>
        <p:nvSpPr>
          <p:cNvPr id="751" name="Google Shape;751;p66"/>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752" name="Google Shape;752;p66"/>
          <p:cNvSpPr txBox="1"/>
          <p:nvPr/>
        </p:nvSpPr>
        <p:spPr>
          <a:xfrm>
            <a:off x="49650" y="1701175"/>
            <a:ext cx="9044700" cy="2511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700">
                <a:solidFill>
                  <a:schemeClr val="dk2"/>
                </a:solidFill>
                <a:latin typeface="Roboto"/>
                <a:ea typeface="Roboto"/>
                <a:cs typeface="Roboto"/>
                <a:sym typeface="Roboto"/>
              </a:rPr>
              <a:t>Threat and vulnerability assessments are not one-off exercises. To maintain a robust and up-to-date defense, regular monitoring and assessments are crucial. This enables us to stay ahead of emerging threats and continually refine our security strategies.</a:t>
            </a:r>
            <a:endParaRPr b="1" sz="2700">
              <a:solidFill>
                <a:schemeClr val="dk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7"/>
          <p:cNvSpPr txBox="1"/>
          <p:nvPr>
            <p:ph type="title"/>
          </p:nvPr>
        </p:nvSpPr>
        <p:spPr>
          <a:xfrm>
            <a:off x="153900" y="344075"/>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1976D2"/>
                </a:solidFill>
                <a:latin typeface="Montserrat ExtraBold"/>
                <a:ea typeface="Montserrat ExtraBold"/>
                <a:cs typeface="Montserrat ExtraBold"/>
                <a:sym typeface="Montserrat ExtraBold"/>
              </a:rPr>
              <a:t>Threat, Vulnerability and Penetration Testing: An Integral Trio</a:t>
            </a:r>
            <a:endParaRPr sz="3300">
              <a:solidFill>
                <a:srgbClr val="1976D2"/>
              </a:solidFill>
              <a:latin typeface="Montserrat ExtraBold"/>
              <a:ea typeface="Montserrat ExtraBold"/>
              <a:cs typeface="Montserrat ExtraBold"/>
              <a:sym typeface="Montserrat ExtraBold"/>
            </a:endParaRPr>
          </a:p>
        </p:txBody>
      </p:sp>
      <p:sp>
        <p:nvSpPr>
          <p:cNvPr id="758" name="Google Shape;758;p67"/>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759" name="Google Shape;759;p67"/>
          <p:cNvSpPr txBox="1"/>
          <p:nvPr/>
        </p:nvSpPr>
        <p:spPr>
          <a:xfrm>
            <a:off x="49650" y="1520775"/>
            <a:ext cx="9044700" cy="3388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300">
                <a:solidFill>
                  <a:schemeClr val="dk2"/>
                </a:solidFill>
                <a:latin typeface="Roboto"/>
                <a:ea typeface="Roboto"/>
                <a:cs typeface="Roboto"/>
                <a:sym typeface="Roboto"/>
              </a:rPr>
              <a:t>Threat and vulnerability testing and penetration testing are interconnected stages of a comprehensive security strategy. While threat and vulnerability testing identifies and assesses potential weaknesses, penetration testing goes one step further by actively trying to exploit those weaknesses.  This combined approach provides a complete picture of an organization's security posture, allowing it to understand both its potential vulnerabilities and how those vulnerabilities could be exploited by an attacker.</a:t>
            </a:r>
            <a:endParaRPr b="1" sz="23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2"/>
          <p:cNvSpPr txBox="1"/>
          <p:nvPr>
            <p:ph type="title"/>
          </p:nvPr>
        </p:nvSpPr>
        <p:spPr>
          <a:xfrm>
            <a:off x="162900" y="295375"/>
            <a:ext cx="8818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1976D2"/>
                </a:solidFill>
                <a:latin typeface="Montserrat ExtraBold"/>
                <a:ea typeface="Montserrat ExtraBold"/>
                <a:cs typeface="Montserrat ExtraBold"/>
                <a:sym typeface="Montserrat ExtraBold"/>
              </a:rPr>
              <a:t>The </a:t>
            </a:r>
            <a:r>
              <a:rPr lang="en" sz="2900">
                <a:solidFill>
                  <a:schemeClr val="dk2"/>
                </a:solidFill>
                <a:latin typeface="Montserrat ExtraBold"/>
                <a:ea typeface="Montserrat ExtraBold"/>
                <a:cs typeface="Montserrat ExtraBold"/>
                <a:sym typeface="Montserrat ExtraBold"/>
              </a:rPr>
              <a:t>Cost</a:t>
            </a:r>
            <a:r>
              <a:rPr lang="en" sz="2900">
                <a:solidFill>
                  <a:srgbClr val="1976D2"/>
                </a:solidFill>
                <a:latin typeface="Montserrat ExtraBold"/>
                <a:ea typeface="Montserrat ExtraBold"/>
                <a:cs typeface="Montserrat ExtraBold"/>
                <a:sym typeface="Montserrat ExtraBold"/>
              </a:rPr>
              <a:t> </a:t>
            </a:r>
            <a:r>
              <a:rPr lang="en" sz="2900">
                <a:solidFill>
                  <a:schemeClr val="accent2"/>
                </a:solidFill>
                <a:latin typeface="Montserrat ExtraBold"/>
                <a:ea typeface="Montserrat ExtraBold"/>
                <a:cs typeface="Montserrat ExtraBold"/>
                <a:sym typeface="Montserrat ExtraBold"/>
              </a:rPr>
              <a:t>of</a:t>
            </a:r>
            <a:r>
              <a:rPr lang="en" sz="2900">
                <a:solidFill>
                  <a:srgbClr val="1976D2"/>
                </a:solidFill>
                <a:latin typeface="Montserrat ExtraBold"/>
                <a:ea typeface="Montserrat ExtraBold"/>
                <a:cs typeface="Montserrat ExtraBold"/>
                <a:sym typeface="Montserrat ExtraBold"/>
              </a:rPr>
              <a:t> </a:t>
            </a:r>
            <a:r>
              <a:rPr lang="en" sz="2900">
                <a:solidFill>
                  <a:schemeClr val="lt2"/>
                </a:solidFill>
                <a:latin typeface="Montserrat ExtraBold"/>
                <a:ea typeface="Montserrat ExtraBold"/>
                <a:cs typeface="Montserrat ExtraBold"/>
                <a:sym typeface="Montserrat ExtraBold"/>
              </a:rPr>
              <a:t>Cyber</a:t>
            </a:r>
            <a:r>
              <a:rPr lang="en" sz="2900">
                <a:solidFill>
                  <a:srgbClr val="1976D2"/>
                </a:solidFill>
                <a:latin typeface="Montserrat ExtraBold"/>
                <a:ea typeface="Montserrat ExtraBold"/>
                <a:cs typeface="Montserrat ExtraBold"/>
                <a:sym typeface="Montserrat ExtraBold"/>
              </a:rPr>
              <a:t> </a:t>
            </a:r>
            <a:r>
              <a:rPr lang="en" sz="2900">
                <a:solidFill>
                  <a:schemeClr val="accent1"/>
                </a:solidFill>
                <a:latin typeface="Montserrat ExtraBold"/>
                <a:ea typeface="Montserrat ExtraBold"/>
                <a:cs typeface="Montserrat ExtraBold"/>
                <a:sym typeface="Montserrat ExtraBold"/>
              </a:rPr>
              <a:t>Incidents</a:t>
            </a:r>
            <a:endParaRPr b="1" sz="3500">
              <a:solidFill>
                <a:schemeClr val="accent1"/>
              </a:solidFill>
            </a:endParaRPr>
          </a:p>
          <a:p>
            <a:pPr indent="0" lvl="0" marL="0" rtl="0" algn="ctr">
              <a:spcBef>
                <a:spcPts val="0"/>
              </a:spcBef>
              <a:spcAft>
                <a:spcPts val="0"/>
              </a:spcAft>
              <a:buNone/>
            </a:pPr>
            <a:r>
              <a:t/>
            </a:r>
            <a:endParaRPr b="1" sz="3900"/>
          </a:p>
        </p:txBody>
      </p:sp>
      <p:sp>
        <p:nvSpPr>
          <p:cNvPr id="516" name="Google Shape;516;p32"/>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517" name="Google Shape;517;p32"/>
          <p:cNvSpPr txBox="1"/>
          <p:nvPr/>
        </p:nvSpPr>
        <p:spPr>
          <a:xfrm>
            <a:off x="162900" y="1570700"/>
            <a:ext cx="8586900" cy="2574300"/>
          </a:xfrm>
          <a:prstGeom prst="rect">
            <a:avLst/>
          </a:prstGeom>
          <a:noFill/>
          <a:ln>
            <a:noFill/>
          </a:ln>
        </p:spPr>
        <p:txBody>
          <a:bodyPr anchorCtr="0" anchor="t" bIns="91425" lIns="91425" spcFirstLastPara="1" rIns="91425" wrap="square" tIns="91425">
            <a:spAutoFit/>
          </a:bodyPr>
          <a:lstStyle/>
          <a:p>
            <a:pPr indent="0" lvl="0" marL="457200" marR="0" rtl="0" algn="ctr">
              <a:lnSpc>
                <a:spcPct val="115000"/>
              </a:lnSpc>
              <a:spcBef>
                <a:spcPts val="1500"/>
              </a:spcBef>
              <a:spcAft>
                <a:spcPts val="0"/>
              </a:spcAft>
              <a:buNone/>
            </a:pPr>
            <a:r>
              <a:rPr b="1" lang="en" sz="2300">
                <a:solidFill>
                  <a:schemeClr val="lt1"/>
                </a:solidFill>
                <a:latin typeface="Roboto"/>
                <a:ea typeface="Roboto"/>
                <a:cs typeface="Roboto"/>
                <a:sym typeface="Roboto"/>
              </a:rPr>
              <a:t>According to a study by Cybersecurity Ventures, the global cost of cybercrime is predicted to reach $10.5 trillion annually by 2025. Data breaches are the most expensive, costing an average of $3.86 million per breach. Incidents involving business-critical systems can have even higher costs due to downtime and loss of productivity. </a:t>
            </a:r>
            <a:endParaRPr b="1" sz="2300">
              <a:solidFill>
                <a:schemeClr val="lt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8"/>
          <p:cNvSpPr txBox="1"/>
          <p:nvPr>
            <p:ph type="ctrTitle"/>
          </p:nvPr>
        </p:nvSpPr>
        <p:spPr>
          <a:xfrm>
            <a:off x="466500" y="3342500"/>
            <a:ext cx="8211000" cy="13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rPr>
              <a:t>Presented by:</a:t>
            </a:r>
            <a:endParaRPr b="1">
              <a:solidFill>
                <a:schemeClr val="accent1"/>
              </a:solidFill>
            </a:endParaRPr>
          </a:p>
          <a:p>
            <a:pPr indent="0" lvl="0" marL="0" rtl="0" algn="l">
              <a:spcBef>
                <a:spcPts val="0"/>
              </a:spcBef>
              <a:spcAft>
                <a:spcPts val="0"/>
              </a:spcAft>
              <a:buNone/>
            </a:pPr>
            <a:r>
              <a:rPr b="1" lang="en">
                <a:solidFill>
                  <a:schemeClr val="accent1"/>
                </a:solidFill>
              </a:rPr>
              <a:t>Jane Pierre</a:t>
            </a:r>
            <a:endParaRPr b="1">
              <a:solidFill>
                <a:schemeClr val="accen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9"/>
          <p:cNvSpPr txBox="1"/>
          <p:nvPr>
            <p:ph type="ctrTitle"/>
          </p:nvPr>
        </p:nvSpPr>
        <p:spPr>
          <a:xfrm>
            <a:off x="376275" y="3692175"/>
            <a:ext cx="8211000" cy="8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rPr>
              <a:t>Penetration</a:t>
            </a:r>
            <a:r>
              <a:rPr b="1" lang="en">
                <a:solidFill>
                  <a:schemeClr val="lt2"/>
                </a:solidFill>
              </a:rPr>
              <a:t> Testing</a:t>
            </a:r>
            <a:endParaRPr>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70"/>
          <p:cNvSpPr txBox="1"/>
          <p:nvPr>
            <p:ph type="title"/>
          </p:nvPr>
        </p:nvSpPr>
        <p:spPr>
          <a:xfrm>
            <a:off x="258150" y="377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What is Penetration Testing?</a:t>
            </a:r>
            <a:endParaRPr b="1" sz="3900">
              <a:solidFill>
                <a:schemeClr val="lt2"/>
              </a:solidFill>
            </a:endParaRPr>
          </a:p>
        </p:txBody>
      </p:sp>
      <p:sp>
        <p:nvSpPr>
          <p:cNvPr id="775" name="Google Shape;775;p70"/>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776" name="Google Shape;776;p70"/>
          <p:cNvSpPr txBox="1"/>
          <p:nvPr/>
        </p:nvSpPr>
        <p:spPr>
          <a:xfrm>
            <a:off x="49650" y="1500275"/>
            <a:ext cx="9044700" cy="217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900">
                <a:solidFill>
                  <a:schemeClr val="lt1"/>
                </a:solidFill>
                <a:latin typeface="Roboto"/>
                <a:ea typeface="Roboto"/>
                <a:cs typeface="Roboto"/>
                <a:sym typeface="Roboto"/>
              </a:rPr>
              <a:t>Penetration testing or ethical hacking, simulates a real-world attack on a computer system or network to identify vulnerabilities and weaknesses that could be exploited by malicious actors. </a:t>
            </a:r>
            <a:endParaRPr b="1" sz="2900">
              <a:solidFill>
                <a:schemeClr val="lt1"/>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1"/>
          <p:cNvSpPr txBox="1"/>
          <p:nvPr>
            <p:ph type="title"/>
          </p:nvPr>
        </p:nvSpPr>
        <p:spPr>
          <a:xfrm>
            <a:off x="258150" y="377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Is </a:t>
            </a:r>
            <a:r>
              <a:rPr lang="en" sz="3300">
                <a:solidFill>
                  <a:schemeClr val="lt2"/>
                </a:solidFill>
                <a:latin typeface="Montserrat ExtraBold"/>
                <a:ea typeface="Montserrat ExtraBold"/>
                <a:cs typeface="Montserrat ExtraBold"/>
                <a:sym typeface="Montserrat ExtraBold"/>
              </a:rPr>
              <a:t>Penetration</a:t>
            </a:r>
            <a:r>
              <a:rPr lang="en" sz="3300">
                <a:solidFill>
                  <a:schemeClr val="lt2"/>
                </a:solidFill>
                <a:latin typeface="Montserrat ExtraBold"/>
                <a:ea typeface="Montserrat ExtraBold"/>
                <a:cs typeface="Montserrat ExtraBold"/>
                <a:sym typeface="Montserrat ExtraBold"/>
              </a:rPr>
              <a:t> Testing Important?</a:t>
            </a:r>
            <a:endParaRPr b="1" sz="3900">
              <a:solidFill>
                <a:schemeClr val="lt2"/>
              </a:solidFill>
            </a:endParaRPr>
          </a:p>
        </p:txBody>
      </p:sp>
      <p:sp>
        <p:nvSpPr>
          <p:cNvPr id="782" name="Google Shape;782;p71"/>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783" name="Google Shape;783;p71"/>
          <p:cNvSpPr txBox="1"/>
          <p:nvPr/>
        </p:nvSpPr>
        <p:spPr>
          <a:xfrm>
            <a:off x="49650" y="1195025"/>
            <a:ext cx="9044700" cy="3667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500">
                <a:solidFill>
                  <a:schemeClr val="lt1"/>
                </a:solidFill>
                <a:latin typeface="Roboto"/>
                <a:ea typeface="Roboto"/>
                <a:cs typeface="Roboto"/>
                <a:sym typeface="Roboto"/>
              </a:rPr>
              <a:t>Penetration testing is vital to a secure program for numerous reasons. It helps identify vulnerabilities - with a report by Trustwave indicating that 98% of tested applications have at least one vulnerability. Moreover, compliance regulations like the PCI DSS or NIST often mandate penetration testing. Lastly, penetration testing assists in risk mitigation, reducing the risk of data breaches by 28% as per a study by the Ponemon Institute.</a:t>
            </a:r>
            <a:endParaRPr b="1" sz="2500">
              <a:solidFill>
                <a:schemeClr val="lt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2"/>
          <p:cNvSpPr txBox="1"/>
          <p:nvPr>
            <p:ph type="title"/>
          </p:nvPr>
        </p:nvSpPr>
        <p:spPr>
          <a:xfrm>
            <a:off x="258150" y="377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Penetration Testing for Non-Profit Organizations: Preserving Donor Trust</a:t>
            </a:r>
            <a:endParaRPr sz="3300">
              <a:solidFill>
                <a:schemeClr val="lt2"/>
              </a:solidFill>
              <a:latin typeface="Montserrat ExtraBold"/>
              <a:ea typeface="Montserrat ExtraBold"/>
              <a:cs typeface="Montserrat ExtraBold"/>
              <a:sym typeface="Montserrat ExtraBold"/>
            </a:endParaRPr>
          </a:p>
        </p:txBody>
      </p:sp>
      <p:sp>
        <p:nvSpPr>
          <p:cNvPr id="789" name="Google Shape;789;p72"/>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790" name="Google Shape;790;p72"/>
          <p:cNvSpPr txBox="1"/>
          <p:nvPr/>
        </p:nvSpPr>
        <p:spPr>
          <a:xfrm>
            <a:off x="49650" y="1611275"/>
            <a:ext cx="9044700" cy="3224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500">
                <a:solidFill>
                  <a:schemeClr val="lt1"/>
                </a:solidFill>
                <a:latin typeface="Roboto"/>
                <a:ea typeface="Roboto"/>
                <a:cs typeface="Roboto"/>
                <a:sym typeface="Roboto"/>
              </a:rPr>
              <a:t>For non-profits, maintaining a secure program is crucial to establish and retain donor trust. According to a survey by Edelman, 81% of respondents consider trust in an organization a decisive factor in their donation decisions. Regular penetration testing demonstrates a non-profit's commitment to security, enhancing their reputation and boosting donor confidence.</a:t>
            </a:r>
            <a:endParaRPr b="1" sz="2500">
              <a:solidFill>
                <a:schemeClr val="lt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73"/>
          <p:cNvSpPr txBox="1"/>
          <p:nvPr>
            <p:ph type="title"/>
          </p:nvPr>
        </p:nvSpPr>
        <p:spPr>
          <a:xfrm>
            <a:off x="258150" y="377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Types of Penetration Testing</a:t>
            </a:r>
            <a:endParaRPr sz="3300">
              <a:solidFill>
                <a:schemeClr val="lt2"/>
              </a:solidFill>
              <a:latin typeface="Montserrat ExtraBold"/>
              <a:ea typeface="Montserrat ExtraBold"/>
              <a:cs typeface="Montserrat ExtraBold"/>
              <a:sym typeface="Montserrat ExtraBold"/>
            </a:endParaRPr>
          </a:p>
        </p:txBody>
      </p:sp>
      <p:sp>
        <p:nvSpPr>
          <p:cNvPr id="796" name="Google Shape;796;p73"/>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797" name="Google Shape;797;p73"/>
          <p:cNvSpPr txBox="1"/>
          <p:nvPr/>
        </p:nvSpPr>
        <p:spPr>
          <a:xfrm>
            <a:off x="49650" y="1070150"/>
            <a:ext cx="9044700" cy="4032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There are three main types of penetration testing:</a:t>
            </a:r>
            <a:endParaRPr b="1" sz="2500">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t/>
            </a:r>
            <a:endParaRPr b="1" sz="2500">
              <a:solidFill>
                <a:schemeClr val="lt1"/>
              </a:solidFill>
              <a:latin typeface="Roboto"/>
              <a:ea typeface="Roboto"/>
              <a:cs typeface="Roboto"/>
              <a:sym typeface="Roboto"/>
            </a:endParaRPr>
          </a:p>
          <a:p>
            <a:pPr indent="-387350" lvl="0" marL="457200" marR="0" rtl="0" algn="l">
              <a:lnSpc>
                <a:spcPct val="100000"/>
              </a:lnSpc>
              <a:spcBef>
                <a:spcPts val="0"/>
              </a:spcBef>
              <a:spcAft>
                <a:spcPts val="0"/>
              </a:spcAft>
              <a:buClr>
                <a:schemeClr val="lt1"/>
              </a:buClr>
              <a:buSzPts val="2500"/>
              <a:buFont typeface="Roboto"/>
              <a:buAutoNum type="arabicPeriod"/>
            </a:pPr>
            <a:r>
              <a:rPr b="1" lang="en" sz="2500">
                <a:solidFill>
                  <a:schemeClr val="lt1"/>
                </a:solidFill>
                <a:latin typeface="Roboto"/>
                <a:ea typeface="Roboto"/>
                <a:cs typeface="Roboto"/>
                <a:sym typeface="Roboto"/>
              </a:rPr>
              <a:t>White Box Testing: Tests the internal structure and code of the product with complete system knowledge.</a:t>
            </a:r>
            <a:endParaRPr b="1" sz="2500">
              <a:solidFill>
                <a:schemeClr val="lt1"/>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b="1" sz="2500">
              <a:solidFill>
                <a:schemeClr val="lt1"/>
              </a:solidFill>
              <a:latin typeface="Roboto"/>
              <a:ea typeface="Roboto"/>
              <a:cs typeface="Roboto"/>
              <a:sym typeface="Roboto"/>
            </a:endParaRPr>
          </a:p>
          <a:p>
            <a:pPr indent="-387350" lvl="0" marL="457200" marR="0" rtl="0" algn="l">
              <a:lnSpc>
                <a:spcPct val="100000"/>
              </a:lnSpc>
              <a:spcBef>
                <a:spcPts val="0"/>
              </a:spcBef>
              <a:spcAft>
                <a:spcPts val="0"/>
              </a:spcAft>
              <a:buClr>
                <a:schemeClr val="dk1"/>
              </a:buClr>
              <a:buSzPts val="2500"/>
              <a:buFont typeface="Roboto"/>
              <a:buAutoNum type="arabicPeriod"/>
            </a:pPr>
            <a:r>
              <a:rPr b="1" lang="en" sz="2500">
                <a:solidFill>
                  <a:schemeClr val="dk1"/>
                </a:solidFill>
                <a:highlight>
                  <a:schemeClr val="lt1"/>
                </a:highlight>
                <a:latin typeface="Roboto"/>
                <a:ea typeface="Roboto"/>
                <a:cs typeface="Roboto"/>
                <a:sym typeface="Roboto"/>
              </a:rPr>
              <a:t>Black Box Testing: Involves a real-world attack scenario without any prior knowledge of the system.</a:t>
            </a:r>
            <a:endParaRPr b="1" sz="2500">
              <a:solidFill>
                <a:schemeClr val="dk1"/>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b="1" sz="2500">
              <a:solidFill>
                <a:schemeClr val="lt1"/>
              </a:solidFill>
              <a:latin typeface="Roboto"/>
              <a:ea typeface="Roboto"/>
              <a:cs typeface="Roboto"/>
              <a:sym typeface="Roboto"/>
            </a:endParaRPr>
          </a:p>
          <a:p>
            <a:pPr indent="-387350" lvl="0" marL="457200" marR="0" rtl="0" algn="l">
              <a:lnSpc>
                <a:spcPct val="100000"/>
              </a:lnSpc>
              <a:spcBef>
                <a:spcPts val="0"/>
              </a:spcBef>
              <a:spcAft>
                <a:spcPts val="0"/>
              </a:spcAft>
              <a:buClr>
                <a:srgbClr val="999999"/>
              </a:buClr>
              <a:buSzPts val="2500"/>
              <a:buFont typeface="Roboto"/>
              <a:buAutoNum type="arabicPeriod"/>
            </a:pPr>
            <a:r>
              <a:rPr b="1" lang="en" sz="2500">
                <a:solidFill>
                  <a:srgbClr val="999999"/>
                </a:solidFill>
                <a:latin typeface="Roboto"/>
                <a:ea typeface="Roboto"/>
                <a:cs typeface="Roboto"/>
                <a:sym typeface="Roboto"/>
              </a:rPr>
              <a:t>Gray Box Testing: Combines white and black box testing techniques with partial knowledge of the system.</a:t>
            </a:r>
            <a:endParaRPr b="1" sz="2500">
              <a:solidFill>
                <a:srgbClr val="999999"/>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74"/>
          <p:cNvSpPr txBox="1"/>
          <p:nvPr>
            <p:ph type="title"/>
          </p:nvPr>
        </p:nvSpPr>
        <p:spPr>
          <a:xfrm>
            <a:off x="258150" y="377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Stages of Penetration Testing</a:t>
            </a:r>
            <a:endParaRPr sz="3300">
              <a:solidFill>
                <a:schemeClr val="lt2"/>
              </a:solidFill>
              <a:latin typeface="Montserrat ExtraBold"/>
              <a:ea typeface="Montserrat ExtraBold"/>
              <a:cs typeface="Montserrat ExtraBold"/>
              <a:sym typeface="Montserrat ExtraBold"/>
            </a:endParaRPr>
          </a:p>
        </p:txBody>
      </p:sp>
      <p:sp>
        <p:nvSpPr>
          <p:cNvPr id="803" name="Google Shape;803;p74"/>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04" name="Google Shape;804;p74"/>
          <p:cNvSpPr txBox="1"/>
          <p:nvPr/>
        </p:nvSpPr>
        <p:spPr>
          <a:xfrm>
            <a:off x="49650" y="1139525"/>
            <a:ext cx="9044700" cy="389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700">
                <a:solidFill>
                  <a:schemeClr val="lt1"/>
                </a:solidFill>
                <a:latin typeface="Roboto"/>
                <a:ea typeface="Roboto"/>
                <a:cs typeface="Roboto"/>
                <a:sym typeface="Roboto"/>
              </a:rPr>
              <a:t>Penetration testing involves several stages:</a:t>
            </a:r>
            <a:endParaRPr b="1" sz="2700">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t/>
            </a:r>
            <a:endParaRPr b="1" sz="2700">
              <a:solidFill>
                <a:schemeClr val="lt1"/>
              </a:solidFill>
              <a:latin typeface="Roboto"/>
              <a:ea typeface="Roboto"/>
              <a:cs typeface="Roboto"/>
              <a:sym typeface="Roboto"/>
            </a:endParaRPr>
          </a:p>
          <a:p>
            <a:pPr indent="-400050" lvl="0" marL="3028950" marR="0" rtl="0" algn="l">
              <a:lnSpc>
                <a:spcPct val="100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Reconnaissance and Planning</a:t>
            </a:r>
            <a:endParaRPr b="1" sz="2700">
              <a:solidFill>
                <a:schemeClr val="lt1"/>
              </a:solidFill>
              <a:latin typeface="Roboto"/>
              <a:ea typeface="Roboto"/>
              <a:cs typeface="Roboto"/>
              <a:sym typeface="Roboto"/>
            </a:endParaRPr>
          </a:p>
          <a:p>
            <a:pPr indent="-400050" lvl="0" marL="3028950" marR="0" rtl="0" algn="l">
              <a:lnSpc>
                <a:spcPct val="100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Scanning</a:t>
            </a:r>
            <a:endParaRPr b="1" sz="2700">
              <a:solidFill>
                <a:schemeClr val="lt1"/>
              </a:solidFill>
              <a:latin typeface="Roboto"/>
              <a:ea typeface="Roboto"/>
              <a:cs typeface="Roboto"/>
              <a:sym typeface="Roboto"/>
            </a:endParaRPr>
          </a:p>
          <a:p>
            <a:pPr indent="-400050" lvl="0" marL="3028950" marR="0" rtl="0" algn="l">
              <a:lnSpc>
                <a:spcPct val="100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Obtaining Entry</a:t>
            </a:r>
            <a:endParaRPr b="1" sz="2700">
              <a:solidFill>
                <a:schemeClr val="lt1"/>
              </a:solidFill>
              <a:latin typeface="Roboto"/>
              <a:ea typeface="Roboto"/>
              <a:cs typeface="Roboto"/>
              <a:sym typeface="Roboto"/>
            </a:endParaRPr>
          </a:p>
          <a:p>
            <a:pPr indent="-400050" lvl="0" marL="3028950" marR="0" rtl="0" algn="l">
              <a:lnSpc>
                <a:spcPct val="100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Maintaining Access</a:t>
            </a:r>
            <a:endParaRPr b="1" sz="2700">
              <a:solidFill>
                <a:schemeClr val="lt1"/>
              </a:solidFill>
              <a:latin typeface="Roboto"/>
              <a:ea typeface="Roboto"/>
              <a:cs typeface="Roboto"/>
              <a:sym typeface="Roboto"/>
            </a:endParaRPr>
          </a:p>
          <a:p>
            <a:pPr indent="-400050" lvl="0" marL="3028950" marR="0" rtl="0" algn="l">
              <a:lnSpc>
                <a:spcPct val="100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Analysis</a:t>
            </a:r>
            <a:endParaRPr b="1" sz="2700">
              <a:solidFill>
                <a:schemeClr val="lt1"/>
              </a:solidFill>
              <a:latin typeface="Roboto"/>
              <a:ea typeface="Roboto"/>
              <a:cs typeface="Roboto"/>
              <a:sym typeface="Roboto"/>
            </a:endParaRPr>
          </a:p>
          <a:p>
            <a:pPr indent="-400050" lvl="0" marL="3028950" marR="0" rtl="0" algn="l">
              <a:lnSpc>
                <a:spcPct val="100000"/>
              </a:lnSpc>
              <a:spcBef>
                <a:spcPts val="0"/>
              </a:spcBef>
              <a:spcAft>
                <a:spcPts val="0"/>
              </a:spcAft>
              <a:buClr>
                <a:schemeClr val="lt1"/>
              </a:buClr>
              <a:buSzPts val="2700"/>
              <a:buFont typeface="Roboto"/>
              <a:buAutoNum type="arabicPeriod"/>
            </a:pPr>
            <a:r>
              <a:rPr b="1" lang="en" sz="2700">
                <a:solidFill>
                  <a:schemeClr val="lt1"/>
                </a:solidFill>
                <a:latin typeface="Roboto"/>
                <a:ea typeface="Roboto"/>
                <a:cs typeface="Roboto"/>
                <a:sym typeface="Roboto"/>
              </a:rPr>
              <a:t>Cleanup and Remediation</a:t>
            </a:r>
            <a:endParaRPr b="1" sz="2700">
              <a:solidFill>
                <a:schemeClr val="lt1"/>
              </a:solidFill>
              <a:latin typeface="Roboto"/>
              <a:ea typeface="Roboto"/>
              <a:cs typeface="Roboto"/>
              <a:sym typeface="Roboto"/>
            </a:endParaRPr>
          </a:p>
          <a:p>
            <a:pPr indent="0" lvl="0" marL="0" marR="0" rtl="0" algn="l">
              <a:lnSpc>
                <a:spcPct val="100000"/>
              </a:lnSpc>
              <a:spcBef>
                <a:spcPts val="0"/>
              </a:spcBef>
              <a:spcAft>
                <a:spcPts val="0"/>
              </a:spcAft>
              <a:buNone/>
            </a:pPr>
            <a:r>
              <a:t/>
            </a:r>
            <a:endParaRPr b="1" sz="2500">
              <a:solidFill>
                <a:schemeClr val="lt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5"/>
          <p:cNvSpPr txBox="1"/>
          <p:nvPr>
            <p:ph type="title"/>
          </p:nvPr>
        </p:nvSpPr>
        <p:spPr>
          <a:xfrm>
            <a:off x="-2158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Social Engineering in Penetration Testing</a:t>
            </a:r>
            <a:endParaRPr sz="3300">
              <a:solidFill>
                <a:schemeClr val="lt2"/>
              </a:solidFill>
              <a:latin typeface="Montserrat ExtraBold"/>
              <a:ea typeface="Montserrat ExtraBold"/>
              <a:cs typeface="Montserrat ExtraBold"/>
              <a:sym typeface="Montserrat ExtraBold"/>
            </a:endParaRPr>
          </a:p>
        </p:txBody>
      </p:sp>
      <p:sp>
        <p:nvSpPr>
          <p:cNvPr id="810" name="Google Shape;810;p75"/>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11" name="Google Shape;811;p75"/>
          <p:cNvSpPr txBox="1"/>
          <p:nvPr/>
        </p:nvSpPr>
        <p:spPr>
          <a:xfrm>
            <a:off x="49650" y="1625150"/>
            <a:ext cx="9044700" cy="2678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700">
                <a:solidFill>
                  <a:schemeClr val="lt1"/>
                </a:solidFill>
                <a:latin typeface="Roboto"/>
                <a:ea typeface="Roboto"/>
                <a:cs typeface="Roboto"/>
                <a:sym typeface="Roboto"/>
              </a:rPr>
              <a:t>Social engineering is a non-technical approach to penetration testing that exploits human psychology to gain access to sensitive information. It includes techniques such as phishing, pretexting, and physical impersonation, and helps identify weaknesses in an organization's security culture and employee training.</a:t>
            </a:r>
            <a:endParaRPr b="1" sz="2500">
              <a:solidFill>
                <a:schemeClr val="lt1"/>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6"/>
          <p:cNvSpPr txBox="1"/>
          <p:nvPr>
            <p:ph type="title"/>
          </p:nvPr>
        </p:nvSpPr>
        <p:spPr>
          <a:xfrm>
            <a:off x="-2158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Tools for Social Engineering</a:t>
            </a:r>
            <a:endParaRPr sz="3300">
              <a:solidFill>
                <a:schemeClr val="lt2"/>
              </a:solidFill>
              <a:latin typeface="Montserrat ExtraBold"/>
              <a:ea typeface="Montserrat ExtraBold"/>
              <a:cs typeface="Montserrat ExtraBold"/>
              <a:sym typeface="Montserrat ExtraBold"/>
            </a:endParaRPr>
          </a:p>
        </p:txBody>
      </p:sp>
      <p:sp>
        <p:nvSpPr>
          <p:cNvPr id="817" name="Google Shape;817;p76"/>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18" name="Google Shape;818;p76"/>
          <p:cNvSpPr txBox="1"/>
          <p:nvPr/>
        </p:nvSpPr>
        <p:spPr>
          <a:xfrm>
            <a:off x="49650" y="1056275"/>
            <a:ext cx="9044700" cy="226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700">
                <a:solidFill>
                  <a:schemeClr val="lt1"/>
                </a:solidFill>
                <a:latin typeface="Roboto"/>
                <a:ea typeface="Roboto"/>
                <a:cs typeface="Roboto"/>
                <a:sym typeface="Roboto"/>
              </a:rPr>
              <a:t>Several tools aid in social engineering attacks, such as the Social-Engineer Toolkit (SET), BeEF, Maltego, and Recon-ng. These tools facilitate the creation of various social engineering attacks and the gathering of valuable information for the same.</a:t>
            </a:r>
            <a:endParaRPr b="1" sz="2500">
              <a:solidFill>
                <a:schemeClr val="lt1"/>
              </a:solidFill>
              <a:latin typeface="Roboto"/>
              <a:ea typeface="Roboto"/>
              <a:cs typeface="Roboto"/>
              <a:sym typeface="Roboto"/>
            </a:endParaRPr>
          </a:p>
        </p:txBody>
      </p:sp>
      <p:pic>
        <p:nvPicPr>
          <p:cNvPr id="819" name="Google Shape;819;p76"/>
          <p:cNvPicPr preferRelativeResize="0"/>
          <p:nvPr/>
        </p:nvPicPr>
        <p:blipFill>
          <a:blip r:embed="rId3">
            <a:alphaModFix/>
          </a:blip>
          <a:stretch>
            <a:fillRect/>
          </a:stretch>
        </p:blipFill>
        <p:spPr>
          <a:xfrm>
            <a:off x="184622" y="3439100"/>
            <a:ext cx="1755600" cy="1570400"/>
          </a:xfrm>
          <a:prstGeom prst="rect">
            <a:avLst/>
          </a:prstGeom>
          <a:noFill/>
          <a:ln>
            <a:noFill/>
          </a:ln>
        </p:spPr>
      </p:pic>
      <p:pic>
        <p:nvPicPr>
          <p:cNvPr id="820" name="Google Shape;820;p76"/>
          <p:cNvPicPr preferRelativeResize="0"/>
          <p:nvPr/>
        </p:nvPicPr>
        <p:blipFill>
          <a:blip r:embed="rId4">
            <a:alphaModFix/>
          </a:blip>
          <a:stretch>
            <a:fillRect/>
          </a:stretch>
        </p:blipFill>
        <p:spPr>
          <a:xfrm>
            <a:off x="2286872" y="3439100"/>
            <a:ext cx="2565254" cy="1519825"/>
          </a:xfrm>
          <a:prstGeom prst="rect">
            <a:avLst/>
          </a:prstGeom>
          <a:noFill/>
          <a:ln>
            <a:noFill/>
          </a:ln>
        </p:spPr>
      </p:pic>
      <p:pic>
        <p:nvPicPr>
          <p:cNvPr id="821" name="Google Shape;821;p76"/>
          <p:cNvPicPr preferRelativeResize="0"/>
          <p:nvPr/>
        </p:nvPicPr>
        <p:blipFill>
          <a:blip r:embed="rId5">
            <a:alphaModFix/>
          </a:blip>
          <a:stretch>
            <a:fillRect/>
          </a:stretch>
        </p:blipFill>
        <p:spPr>
          <a:xfrm>
            <a:off x="5060025" y="3439096"/>
            <a:ext cx="1943100" cy="1519825"/>
          </a:xfrm>
          <a:prstGeom prst="rect">
            <a:avLst/>
          </a:prstGeom>
          <a:noFill/>
          <a:ln>
            <a:noFill/>
          </a:ln>
        </p:spPr>
      </p:pic>
      <p:pic>
        <p:nvPicPr>
          <p:cNvPr id="822" name="Google Shape;822;p76"/>
          <p:cNvPicPr preferRelativeResize="0"/>
          <p:nvPr/>
        </p:nvPicPr>
        <p:blipFill>
          <a:blip r:embed="rId6">
            <a:alphaModFix/>
          </a:blip>
          <a:stretch>
            <a:fillRect/>
          </a:stretch>
        </p:blipFill>
        <p:spPr>
          <a:xfrm>
            <a:off x="7348900" y="3489675"/>
            <a:ext cx="1519825" cy="1519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7"/>
          <p:cNvSpPr txBox="1"/>
          <p:nvPr>
            <p:ph type="title"/>
          </p:nvPr>
        </p:nvSpPr>
        <p:spPr>
          <a:xfrm>
            <a:off x="-2158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Network Scanning</a:t>
            </a:r>
            <a:r>
              <a:rPr lang="en" sz="3300">
                <a:solidFill>
                  <a:schemeClr val="lt2"/>
                </a:solidFill>
                <a:latin typeface="Montserrat ExtraBold"/>
                <a:ea typeface="Montserrat ExtraBold"/>
                <a:cs typeface="Montserrat ExtraBold"/>
                <a:sym typeface="Montserrat ExtraBold"/>
              </a:rPr>
              <a:t> in Penetration Testing</a:t>
            </a:r>
            <a:endParaRPr sz="3300">
              <a:solidFill>
                <a:schemeClr val="lt2"/>
              </a:solidFill>
              <a:latin typeface="Montserrat ExtraBold"/>
              <a:ea typeface="Montserrat ExtraBold"/>
              <a:cs typeface="Montserrat ExtraBold"/>
              <a:sym typeface="Montserrat ExtraBold"/>
            </a:endParaRPr>
          </a:p>
        </p:txBody>
      </p:sp>
      <p:sp>
        <p:nvSpPr>
          <p:cNvPr id="828" name="Google Shape;828;p77"/>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29" name="Google Shape;829;p77"/>
          <p:cNvSpPr txBox="1"/>
          <p:nvPr/>
        </p:nvSpPr>
        <p:spPr>
          <a:xfrm>
            <a:off x="49650" y="1625150"/>
            <a:ext cx="9044700" cy="226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700">
                <a:solidFill>
                  <a:schemeClr val="lt1"/>
                </a:solidFill>
                <a:latin typeface="Roboto"/>
                <a:ea typeface="Roboto"/>
                <a:cs typeface="Roboto"/>
                <a:sym typeface="Roboto"/>
              </a:rPr>
              <a:t>Network scanning identifies open ports, active hosts, and other network infrastructure details to find vulnerabilities that an attacker could exploit. It involves various types of scans like port scans, operating system detection, service discovery, and vulnerability scans.</a:t>
            </a:r>
            <a:endParaRPr b="1" sz="27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3"/>
          <p:cNvSpPr txBox="1"/>
          <p:nvPr>
            <p:ph type="title"/>
          </p:nvPr>
        </p:nvSpPr>
        <p:spPr>
          <a:xfrm>
            <a:off x="162900" y="142750"/>
            <a:ext cx="8818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chemeClr val="accent2"/>
                </a:solidFill>
                <a:latin typeface="Montserrat ExtraBold"/>
                <a:ea typeface="Montserrat ExtraBold"/>
                <a:cs typeface="Montserrat ExtraBold"/>
                <a:sym typeface="Montserrat ExtraBold"/>
              </a:rPr>
              <a:t>A Secure Program</a:t>
            </a:r>
            <a:r>
              <a:rPr lang="en" sz="2900">
                <a:solidFill>
                  <a:schemeClr val="lt2"/>
                </a:solidFill>
                <a:latin typeface="Montserrat ExtraBold"/>
                <a:ea typeface="Montserrat ExtraBold"/>
                <a:cs typeface="Montserrat ExtraBold"/>
                <a:sym typeface="Montserrat ExtraBold"/>
              </a:rPr>
              <a:t> for </a:t>
            </a:r>
            <a:r>
              <a:rPr lang="en" sz="2900">
                <a:solidFill>
                  <a:srgbClr val="674EA7"/>
                </a:solidFill>
                <a:latin typeface="Montserrat ExtraBold"/>
                <a:ea typeface="Montserrat ExtraBold"/>
                <a:cs typeface="Montserrat ExtraBold"/>
                <a:sym typeface="Montserrat ExtraBold"/>
              </a:rPr>
              <a:t>The Knowledge House</a:t>
            </a:r>
            <a:r>
              <a:rPr lang="en" sz="2900">
                <a:solidFill>
                  <a:schemeClr val="lt2"/>
                </a:solidFill>
                <a:latin typeface="Montserrat ExtraBold"/>
                <a:ea typeface="Montserrat ExtraBold"/>
                <a:cs typeface="Montserrat ExtraBold"/>
                <a:sym typeface="Montserrat ExtraBold"/>
              </a:rPr>
              <a:t> </a:t>
            </a:r>
            <a:endParaRPr b="1" sz="3900"/>
          </a:p>
        </p:txBody>
      </p:sp>
      <p:sp>
        <p:nvSpPr>
          <p:cNvPr id="523" name="Google Shape;523;p33"/>
          <p:cNvSpPr txBox="1"/>
          <p:nvPr/>
        </p:nvSpPr>
        <p:spPr>
          <a:xfrm>
            <a:off x="1103400" y="1121650"/>
            <a:ext cx="6937200" cy="569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1500"/>
              </a:spcBef>
              <a:spcAft>
                <a:spcPts val="0"/>
              </a:spcAft>
              <a:buNone/>
            </a:pPr>
            <a:r>
              <a:rPr b="1" lang="en" sz="2500">
                <a:solidFill>
                  <a:schemeClr val="lt1"/>
                </a:solidFill>
                <a:latin typeface="Roboto"/>
                <a:ea typeface="Roboto"/>
                <a:cs typeface="Roboto"/>
                <a:sym typeface="Roboto"/>
              </a:rPr>
              <a:t>Six Vital Components to a Secure Program</a:t>
            </a:r>
            <a:endParaRPr b="1" sz="2500">
              <a:solidFill>
                <a:schemeClr val="lt1"/>
              </a:solidFill>
              <a:latin typeface="Roboto"/>
              <a:ea typeface="Roboto"/>
              <a:cs typeface="Roboto"/>
              <a:sym typeface="Roboto"/>
            </a:endParaRPr>
          </a:p>
        </p:txBody>
      </p:sp>
      <p:sp>
        <p:nvSpPr>
          <p:cNvPr id="524" name="Google Shape;524;p33"/>
          <p:cNvSpPr txBox="1"/>
          <p:nvPr/>
        </p:nvSpPr>
        <p:spPr>
          <a:xfrm>
            <a:off x="2612250" y="1691038"/>
            <a:ext cx="39195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1500"/>
              </a:spcBef>
              <a:spcAft>
                <a:spcPts val="0"/>
              </a:spcAft>
              <a:buNone/>
            </a:pPr>
            <a:r>
              <a:rPr b="1" lang="en" sz="2100">
                <a:solidFill>
                  <a:schemeClr val="accent2"/>
                </a:solidFill>
                <a:latin typeface="Roboto"/>
                <a:ea typeface="Roboto"/>
                <a:cs typeface="Roboto"/>
                <a:sym typeface="Roboto"/>
              </a:rPr>
              <a:t>Cybersecurity Framework</a:t>
            </a:r>
            <a:endParaRPr b="1" sz="2100">
              <a:solidFill>
                <a:schemeClr val="lt2"/>
              </a:solidFill>
              <a:latin typeface="Roboto"/>
              <a:ea typeface="Roboto"/>
              <a:cs typeface="Roboto"/>
              <a:sym typeface="Roboto"/>
            </a:endParaRPr>
          </a:p>
        </p:txBody>
      </p:sp>
      <p:sp>
        <p:nvSpPr>
          <p:cNvPr id="525" name="Google Shape;525;p33"/>
          <p:cNvSpPr txBox="1"/>
          <p:nvPr/>
        </p:nvSpPr>
        <p:spPr>
          <a:xfrm>
            <a:off x="114675" y="4430400"/>
            <a:ext cx="92184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500"/>
              </a:spcBef>
              <a:spcAft>
                <a:spcPts val="0"/>
              </a:spcAft>
              <a:buNone/>
            </a:pPr>
            <a:r>
              <a:rPr b="1" lang="en" sz="2100">
                <a:solidFill>
                  <a:srgbClr val="999999"/>
                </a:solidFill>
                <a:latin typeface="Roboto"/>
                <a:ea typeface="Roboto"/>
                <a:cs typeface="Roboto"/>
                <a:sym typeface="Roboto"/>
              </a:rPr>
              <a:t>Incident and Disaster Response and Recovery &amp; Business Continuity Plans </a:t>
            </a:r>
            <a:endParaRPr b="1" sz="2100">
              <a:solidFill>
                <a:srgbClr val="999999"/>
              </a:solidFill>
              <a:latin typeface="Roboto"/>
              <a:ea typeface="Roboto"/>
              <a:cs typeface="Roboto"/>
              <a:sym typeface="Roboto"/>
            </a:endParaRPr>
          </a:p>
        </p:txBody>
      </p:sp>
      <p:sp>
        <p:nvSpPr>
          <p:cNvPr id="526" name="Google Shape;526;p33"/>
          <p:cNvSpPr txBox="1"/>
          <p:nvPr/>
        </p:nvSpPr>
        <p:spPr>
          <a:xfrm>
            <a:off x="1866300" y="2198950"/>
            <a:ext cx="5411400" cy="507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0"/>
              </a:spcAft>
              <a:buNone/>
            </a:pPr>
            <a:r>
              <a:rPr b="1" lang="en" sz="2100">
                <a:solidFill>
                  <a:schemeClr val="accent1"/>
                </a:solidFill>
                <a:latin typeface="Roboto"/>
                <a:ea typeface="Roboto"/>
                <a:cs typeface="Roboto"/>
                <a:sym typeface="Roboto"/>
              </a:rPr>
              <a:t>Threat and Vulnerability Assessments </a:t>
            </a:r>
            <a:endParaRPr b="1" sz="2100">
              <a:solidFill>
                <a:schemeClr val="accent2"/>
              </a:solidFill>
              <a:latin typeface="Roboto"/>
              <a:ea typeface="Roboto"/>
              <a:cs typeface="Roboto"/>
              <a:sym typeface="Roboto"/>
            </a:endParaRPr>
          </a:p>
        </p:txBody>
      </p:sp>
      <p:sp>
        <p:nvSpPr>
          <p:cNvPr id="527" name="Google Shape;527;p33"/>
          <p:cNvSpPr txBox="1"/>
          <p:nvPr/>
        </p:nvSpPr>
        <p:spPr>
          <a:xfrm>
            <a:off x="2834250" y="2774875"/>
            <a:ext cx="3475500" cy="507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0"/>
              </a:spcAft>
              <a:buNone/>
            </a:pPr>
            <a:r>
              <a:rPr b="1" lang="en" sz="2100">
                <a:solidFill>
                  <a:schemeClr val="lt2"/>
                </a:solidFill>
                <a:latin typeface="Roboto"/>
                <a:ea typeface="Roboto"/>
                <a:cs typeface="Roboto"/>
                <a:sym typeface="Roboto"/>
              </a:rPr>
              <a:t>Penetration Testing</a:t>
            </a:r>
            <a:r>
              <a:rPr b="1" lang="en" sz="2100">
                <a:solidFill>
                  <a:schemeClr val="accent1"/>
                </a:solidFill>
                <a:latin typeface="Roboto"/>
                <a:ea typeface="Roboto"/>
                <a:cs typeface="Roboto"/>
                <a:sym typeface="Roboto"/>
              </a:rPr>
              <a:t> </a:t>
            </a:r>
            <a:endParaRPr b="1" sz="2100">
              <a:solidFill>
                <a:schemeClr val="accent1"/>
              </a:solidFill>
              <a:latin typeface="Roboto"/>
              <a:ea typeface="Roboto"/>
              <a:cs typeface="Roboto"/>
              <a:sym typeface="Roboto"/>
            </a:endParaRPr>
          </a:p>
        </p:txBody>
      </p:sp>
      <p:sp>
        <p:nvSpPr>
          <p:cNvPr id="528" name="Google Shape;528;p33"/>
          <p:cNvSpPr txBox="1"/>
          <p:nvPr/>
        </p:nvSpPr>
        <p:spPr>
          <a:xfrm>
            <a:off x="1203075" y="3314675"/>
            <a:ext cx="7041600" cy="507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0"/>
              </a:spcAft>
              <a:buNone/>
            </a:pPr>
            <a:r>
              <a:rPr b="1" lang="en" sz="2100">
                <a:solidFill>
                  <a:schemeClr val="accent6"/>
                </a:solidFill>
                <a:latin typeface="Roboto"/>
                <a:ea typeface="Roboto"/>
                <a:cs typeface="Roboto"/>
                <a:sym typeface="Roboto"/>
              </a:rPr>
              <a:t>Legal, Regulatory and Compliance Considerations</a:t>
            </a:r>
            <a:endParaRPr b="1" sz="2100">
              <a:solidFill>
                <a:schemeClr val="accent1"/>
              </a:solidFill>
              <a:latin typeface="Roboto"/>
              <a:ea typeface="Roboto"/>
              <a:cs typeface="Roboto"/>
              <a:sym typeface="Roboto"/>
            </a:endParaRPr>
          </a:p>
        </p:txBody>
      </p:sp>
      <p:sp>
        <p:nvSpPr>
          <p:cNvPr id="529" name="Google Shape;529;p33"/>
          <p:cNvSpPr txBox="1"/>
          <p:nvPr/>
        </p:nvSpPr>
        <p:spPr>
          <a:xfrm>
            <a:off x="1331725" y="3858700"/>
            <a:ext cx="70416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b="1" lang="en" sz="2100">
                <a:solidFill>
                  <a:schemeClr val="accent5"/>
                </a:solidFill>
                <a:latin typeface="Roboto"/>
                <a:ea typeface="Roboto"/>
                <a:cs typeface="Roboto"/>
                <a:sym typeface="Roboto"/>
              </a:rPr>
              <a:t>Development of Policies, Standards and Procedures </a:t>
            </a:r>
            <a:endParaRPr b="1" sz="2100">
              <a:solidFill>
                <a:schemeClr val="accent2"/>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78"/>
          <p:cNvSpPr txBox="1"/>
          <p:nvPr>
            <p:ph type="title"/>
          </p:nvPr>
        </p:nvSpPr>
        <p:spPr>
          <a:xfrm>
            <a:off x="-2158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Nmap: A Versatile Network Scanning Tool</a:t>
            </a:r>
            <a:endParaRPr sz="1050">
              <a:solidFill>
                <a:srgbClr val="000000"/>
              </a:solidFill>
              <a:latin typeface="Roboto"/>
              <a:ea typeface="Roboto"/>
              <a:cs typeface="Roboto"/>
              <a:sym typeface="Roboto"/>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835" name="Google Shape;835;p78"/>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36" name="Google Shape;836;p78"/>
          <p:cNvSpPr txBox="1"/>
          <p:nvPr/>
        </p:nvSpPr>
        <p:spPr>
          <a:xfrm>
            <a:off x="49650" y="1454525"/>
            <a:ext cx="9044700" cy="226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700">
                <a:solidFill>
                  <a:schemeClr val="lt1"/>
                </a:solidFill>
                <a:latin typeface="Roboto"/>
                <a:ea typeface="Roboto"/>
                <a:cs typeface="Roboto"/>
                <a:sym typeface="Roboto"/>
              </a:rPr>
              <a:t>Nmap, or Network Mapper, is a powerful tool for functionality and penetration testing, including port scanning and vulnerability detection. Its scripting engine allows hackers to examine known vulnerabilities, aiding in detecting system security flaws.</a:t>
            </a:r>
            <a:endParaRPr b="1" sz="2700">
              <a:solidFill>
                <a:schemeClr val="lt1"/>
              </a:solidFill>
              <a:latin typeface="Roboto"/>
              <a:ea typeface="Roboto"/>
              <a:cs typeface="Roboto"/>
              <a:sym typeface="Roboto"/>
            </a:endParaRPr>
          </a:p>
        </p:txBody>
      </p:sp>
      <p:pic>
        <p:nvPicPr>
          <p:cNvPr id="837" name="Google Shape;837;p78"/>
          <p:cNvPicPr preferRelativeResize="0"/>
          <p:nvPr/>
        </p:nvPicPr>
        <p:blipFill>
          <a:blip r:embed="rId3">
            <a:alphaModFix/>
          </a:blip>
          <a:stretch>
            <a:fillRect/>
          </a:stretch>
        </p:blipFill>
        <p:spPr>
          <a:xfrm>
            <a:off x="3836050" y="3814600"/>
            <a:ext cx="1259375" cy="1147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9"/>
          <p:cNvSpPr txBox="1"/>
          <p:nvPr>
            <p:ph type="title"/>
          </p:nvPr>
        </p:nvSpPr>
        <p:spPr>
          <a:xfrm>
            <a:off x="-2158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Burp Suite: Web Application Security </a:t>
            </a:r>
            <a:endParaRPr sz="1050">
              <a:solidFill>
                <a:srgbClr val="000000"/>
              </a:solidFill>
              <a:latin typeface="Roboto"/>
              <a:ea typeface="Roboto"/>
              <a:cs typeface="Roboto"/>
              <a:sym typeface="Roboto"/>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843" name="Google Shape;843;p79"/>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44" name="Google Shape;844;p79"/>
          <p:cNvSpPr txBox="1"/>
          <p:nvPr/>
        </p:nvSpPr>
        <p:spPr>
          <a:xfrm>
            <a:off x="49650" y="1151800"/>
            <a:ext cx="9044700" cy="266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Burp Suite is widely used for identifying and exploiting vulnerabilities in web applications. Its features include Intruder, Repeater, Sequencer, Decoder and Comparer which are useful for everything from mapping out a web application's attack surface to automating custom attacks.  Burp Suite allows penetration testers to intercept, replay and manipulate HTTP/HTTPS requests to analyze and tamper with web applications for security testing.</a:t>
            </a:r>
            <a:endParaRPr b="1" sz="2300">
              <a:solidFill>
                <a:schemeClr val="lt1"/>
              </a:solidFill>
              <a:latin typeface="Roboto"/>
              <a:ea typeface="Roboto"/>
              <a:cs typeface="Roboto"/>
              <a:sym typeface="Roboto"/>
            </a:endParaRPr>
          </a:p>
        </p:txBody>
      </p:sp>
      <p:pic>
        <p:nvPicPr>
          <p:cNvPr id="845" name="Google Shape;845;p79"/>
          <p:cNvPicPr preferRelativeResize="0"/>
          <p:nvPr/>
        </p:nvPicPr>
        <p:blipFill>
          <a:blip r:embed="rId3">
            <a:alphaModFix/>
          </a:blip>
          <a:stretch>
            <a:fillRect/>
          </a:stretch>
        </p:blipFill>
        <p:spPr>
          <a:xfrm>
            <a:off x="4000963" y="3883975"/>
            <a:ext cx="1142075" cy="1142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0"/>
          <p:cNvSpPr txBox="1"/>
          <p:nvPr>
            <p:ph type="title"/>
          </p:nvPr>
        </p:nvSpPr>
        <p:spPr>
          <a:xfrm>
            <a:off x="-2158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Wireless Network Testing: Aircrack-ng</a:t>
            </a:r>
            <a:endParaRPr sz="1050">
              <a:solidFill>
                <a:srgbClr val="000000"/>
              </a:solidFill>
              <a:latin typeface="Roboto"/>
              <a:ea typeface="Roboto"/>
              <a:cs typeface="Roboto"/>
              <a:sym typeface="Roboto"/>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851" name="Google Shape;851;p80"/>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52" name="Google Shape;852;p80"/>
          <p:cNvSpPr txBox="1"/>
          <p:nvPr/>
        </p:nvSpPr>
        <p:spPr>
          <a:xfrm>
            <a:off x="49650" y="1454525"/>
            <a:ext cx="90447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700">
                <a:solidFill>
                  <a:schemeClr val="lt1"/>
                </a:solidFill>
                <a:latin typeface="Roboto"/>
                <a:ea typeface="Roboto"/>
                <a:cs typeface="Roboto"/>
                <a:sym typeface="Roboto"/>
              </a:rPr>
              <a:t>Aircrack-ng is a suite of tools for monitoring and testing wireless network security.  It can crack keys, capture packets, analyze them, and perform attacks like deauthentication.</a:t>
            </a:r>
            <a:endParaRPr b="1" sz="2700">
              <a:solidFill>
                <a:schemeClr val="lt1"/>
              </a:solidFill>
              <a:latin typeface="Roboto"/>
              <a:ea typeface="Roboto"/>
              <a:cs typeface="Roboto"/>
              <a:sym typeface="Roboto"/>
            </a:endParaRPr>
          </a:p>
        </p:txBody>
      </p:sp>
      <p:pic>
        <p:nvPicPr>
          <p:cNvPr id="853" name="Google Shape;853;p80"/>
          <p:cNvPicPr preferRelativeResize="0"/>
          <p:nvPr/>
        </p:nvPicPr>
        <p:blipFill>
          <a:blip r:embed="rId3">
            <a:alphaModFix/>
          </a:blip>
          <a:stretch>
            <a:fillRect/>
          </a:stretch>
        </p:blipFill>
        <p:spPr>
          <a:xfrm>
            <a:off x="3495675" y="3627550"/>
            <a:ext cx="2152650" cy="1047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1"/>
          <p:cNvSpPr txBox="1"/>
          <p:nvPr>
            <p:ph type="title"/>
          </p:nvPr>
        </p:nvSpPr>
        <p:spPr>
          <a:xfrm>
            <a:off x="-2158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lt2"/>
                </a:solidFill>
                <a:latin typeface="Montserrat ExtraBold"/>
                <a:ea typeface="Montserrat ExtraBold"/>
                <a:cs typeface="Montserrat ExtraBold"/>
                <a:sym typeface="Montserrat ExtraBold"/>
              </a:rPr>
              <a:t>The Penetration Testing Report</a:t>
            </a:r>
            <a:endParaRPr sz="1050">
              <a:solidFill>
                <a:srgbClr val="000000"/>
              </a:solidFill>
              <a:latin typeface="Roboto"/>
              <a:ea typeface="Roboto"/>
              <a:cs typeface="Roboto"/>
              <a:sym typeface="Roboto"/>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859" name="Google Shape;859;p81"/>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60" name="Google Shape;860;p81"/>
          <p:cNvSpPr txBox="1"/>
          <p:nvPr/>
        </p:nvSpPr>
        <p:spPr>
          <a:xfrm>
            <a:off x="49650" y="1454525"/>
            <a:ext cx="90447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700">
                <a:solidFill>
                  <a:schemeClr val="lt1"/>
                </a:solidFill>
                <a:latin typeface="Roboto"/>
                <a:ea typeface="Roboto"/>
                <a:cs typeface="Roboto"/>
                <a:sym typeface="Roboto"/>
              </a:rPr>
              <a:t>The final deliverable of a penetration test is the report.</a:t>
            </a:r>
            <a:endParaRPr b="1" sz="2700">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rPr b="1" lang="en" sz="2700">
                <a:solidFill>
                  <a:schemeClr val="lt1"/>
                </a:solidFill>
                <a:latin typeface="Roboto"/>
                <a:ea typeface="Roboto"/>
                <a:cs typeface="Roboto"/>
                <a:sym typeface="Roboto"/>
              </a:rPr>
              <a:t>This report typically includes details of the tests carried out, the vulnerabilities discovered, their severity, potential impact, and recommended remediation steps.</a:t>
            </a:r>
            <a:endParaRPr b="1" sz="2700">
              <a:solidFill>
                <a:schemeClr val="lt1"/>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2"/>
          <p:cNvSpPr txBox="1"/>
          <p:nvPr>
            <p:ph type="title"/>
          </p:nvPr>
        </p:nvSpPr>
        <p:spPr>
          <a:xfrm>
            <a:off x="-215800" y="377450"/>
            <a:ext cx="9310200" cy="558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lt2"/>
                </a:solidFill>
                <a:latin typeface="Montserrat ExtraBold"/>
                <a:ea typeface="Montserrat ExtraBold"/>
                <a:cs typeface="Montserrat ExtraBold"/>
                <a:sym typeface="Montserrat ExtraBold"/>
              </a:rPr>
              <a:t>Remediation Process</a:t>
            </a:r>
            <a:endParaRPr sz="3300">
              <a:solidFill>
                <a:schemeClr val="lt2"/>
              </a:solidFill>
              <a:latin typeface="Montserrat ExtraBold"/>
              <a:ea typeface="Montserrat ExtraBold"/>
              <a:cs typeface="Montserrat ExtraBold"/>
              <a:sym typeface="Montserrat ExtraBold"/>
            </a:endParaRPr>
          </a:p>
        </p:txBody>
      </p:sp>
      <p:sp>
        <p:nvSpPr>
          <p:cNvPr id="866" name="Google Shape;866;p82"/>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67" name="Google Shape;867;p82"/>
          <p:cNvSpPr txBox="1"/>
          <p:nvPr/>
        </p:nvSpPr>
        <p:spPr>
          <a:xfrm>
            <a:off x="49650" y="1454525"/>
            <a:ext cx="9044700" cy="3093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700">
                <a:solidFill>
                  <a:schemeClr val="lt1"/>
                </a:solidFill>
                <a:latin typeface="Roboto"/>
                <a:ea typeface="Roboto"/>
                <a:cs typeface="Roboto"/>
                <a:sym typeface="Roboto"/>
              </a:rPr>
              <a:t>Remediation is the process of fixing the vulnerabilities found during the penetration test. It involves addressing each vulnerability in order of its severity and potential impact.  Periodic re-testing is necessary to ensure that the fixes have been effective and that no new vulnerabilities have been introduced.</a:t>
            </a:r>
            <a:endParaRPr sz="1200">
              <a:solidFill>
                <a:srgbClr val="374151"/>
              </a:solidFill>
              <a:latin typeface="Roboto"/>
              <a:ea typeface="Roboto"/>
              <a:cs typeface="Roboto"/>
              <a:sym typeface="Roboto"/>
            </a:endParaRPr>
          </a:p>
          <a:p>
            <a:pPr indent="0" lvl="0" marL="0" marR="0" rtl="0" algn="ctr">
              <a:lnSpc>
                <a:spcPct val="100000"/>
              </a:lnSpc>
              <a:spcBef>
                <a:spcPts val="0"/>
              </a:spcBef>
              <a:spcAft>
                <a:spcPts val="0"/>
              </a:spcAft>
              <a:buNone/>
            </a:pPr>
            <a:r>
              <a:t/>
            </a:r>
            <a:endParaRPr b="1" sz="2700">
              <a:solidFill>
                <a:schemeClr val="lt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3"/>
          <p:cNvSpPr txBox="1"/>
          <p:nvPr>
            <p:ph type="title"/>
          </p:nvPr>
        </p:nvSpPr>
        <p:spPr>
          <a:xfrm>
            <a:off x="-215800" y="377450"/>
            <a:ext cx="9310200" cy="558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300">
                <a:solidFill>
                  <a:schemeClr val="lt2"/>
                </a:solidFill>
                <a:latin typeface="Montserrat ExtraBold"/>
                <a:ea typeface="Montserrat ExtraBold"/>
                <a:cs typeface="Montserrat ExtraBold"/>
                <a:sym typeface="Montserrat ExtraBold"/>
              </a:rPr>
              <a:t>Penetration Testing – Facing Forward</a:t>
            </a:r>
            <a:endParaRPr sz="3300">
              <a:solidFill>
                <a:schemeClr val="lt2"/>
              </a:solidFill>
              <a:latin typeface="Montserrat ExtraBold"/>
              <a:ea typeface="Montserrat ExtraBold"/>
              <a:cs typeface="Montserrat ExtraBold"/>
              <a:sym typeface="Montserrat ExtraBold"/>
            </a:endParaRPr>
          </a:p>
        </p:txBody>
      </p:sp>
      <p:sp>
        <p:nvSpPr>
          <p:cNvPr id="873" name="Google Shape;873;p83"/>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74" name="Google Shape;874;p83"/>
          <p:cNvSpPr txBox="1"/>
          <p:nvPr/>
        </p:nvSpPr>
        <p:spPr>
          <a:xfrm>
            <a:off x="49650" y="1110675"/>
            <a:ext cx="9044700" cy="392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700">
                <a:solidFill>
                  <a:schemeClr val="lt1"/>
                </a:solidFill>
                <a:latin typeface="Roboto"/>
                <a:ea typeface="Roboto"/>
                <a:cs typeface="Roboto"/>
                <a:sym typeface="Roboto"/>
              </a:rPr>
              <a:t>Penetration testing is a critical component of any cybersecurity strategy.  For nonprofit organizations, this practice helps identify vulnerabilities, maintain compliance with regulations, and build donor trust.  The insights and vulnerabilities identified through penetration testing are not only vital for maintaining our technical defenses but also for ensuring our compliance with various laws and regulations.</a:t>
            </a:r>
            <a:endParaRPr b="1" sz="2700">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t/>
            </a:r>
            <a:endParaRPr b="1" sz="2700">
              <a:solidFill>
                <a:schemeClr val="lt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84"/>
          <p:cNvSpPr txBox="1"/>
          <p:nvPr>
            <p:ph type="ctrTitle"/>
          </p:nvPr>
        </p:nvSpPr>
        <p:spPr>
          <a:xfrm>
            <a:off x="376250" y="3376350"/>
            <a:ext cx="8211000" cy="13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rPr>
              <a:t>Presented by:</a:t>
            </a:r>
            <a:endParaRPr b="1">
              <a:solidFill>
                <a:schemeClr val="lt2"/>
              </a:solidFill>
            </a:endParaRPr>
          </a:p>
          <a:p>
            <a:pPr indent="0" lvl="0" marL="0" rtl="0" algn="l">
              <a:spcBef>
                <a:spcPts val="0"/>
              </a:spcBef>
              <a:spcAft>
                <a:spcPts val="0"/>
              </a:spcAft>
              <a:buNone/>
            </a:pPr>
            <a:r>
              <a:rPr b="1" lang="en">
                <a:solidFill>
                  <a:schemeClr val="lt2"/>
                </a:solidFill>
              </a:rPr>
              <a:t>Tianna Green </a:t>
            </a:r>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5"/>
          <p:cNvSpPr txBox="1"/>
          <p:nvPr>
            <p:ph type="ctrTitle"/>
          </p:nvPr>
        </p:nvSpPr>
        <p:spPr>
          <a:xfrm>
            <a:off x="364975" y="3263550"/>
            <a:ext cx="82110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rPr>
              <a:t>Legal, Regulatory and Compliance Considerations</a:t>
            </a:r>
            <a:endParaRPr>
              <a:solidFill>
                <a:schemeClr val="accent6"/>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86"/>
          <p:cNvSpPr txBox="1"/>
          <p:nvPr>
            <p:ph type="title"/>
          </p:nvPr>
        </p:nvSpPr>
        <p:spPr>
          <a:xfrm>
            <a:off x="-215850" y="0"/>
            <a:ext cx="9310200" cy="558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100">
                <a:solidFill>
                  <a:schemeClr val="accent6"/>
                </a:solidFill>
                <a:latin typeface="Montserrat ExtraBold"/>
                <a:ea typeface="Montserrat ExtraBold"/>
                <a:cs typeface="Montserrat ExtraBold"/>
                <a:sym typeface="Montserrat ExtraBold"/>
              </a:rPr>
              <a:t>Legal, Regulatory and Compliance:</a:t>
            </a:r>
            <a:endParaRPr sz="3100">
              <a:solidFill>
                <a:schemeClr val="accent6"/>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3100">
                <a:solidFill>
                  <a:schemeClr val="accent6"/>
                </a:solidFill>
                <a:latin typeface="Montserrat ExtraBold"/>
                <a:ea typeface="Montserrat ExtraBold"/>
                <a:cs typeface="Montserrat ExtraBold"/>
                <a:sym typeface="Montserrat ExtraBold"/>
              </a:rPr>
              <a:t>The Real</a:t>
            </a:r>
            <a:endParaRPr sz="3100">
              <a:solidFill>
                <a:schemeClr val="accent6"/>
              </a:solidFill>
              <a:latin typeface="Montserrat ExtraBold"/>
              <a:ea typeface="Montserrat ExtraBold"/>
              <a:cs typeface="Montserrat ExtraBold"/>
              <a:sym typeface="Montserrat ExtraBold"/>
            </a:endParaRPr>
          </a:p>
        </p:txBody>
      </p:sp>
      <p:sp>
        <p:nvSpPr>
          <p:cNvPr id="890" name="Google Shape;890;p86"/>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91" name="Google Shape;891;p86"/>
          <p:cNvSpPr txBox="1"/>
          <p:nvPr/>
        </p:nvSpPr>
        <p:spPr>
          <a:xfrm>
            <a:off x="49650" y="1161625"/>
            <a:ext cx="9044700" cy="3724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 sz="2300">
                <a:solidFill>
                  <a:schemeClr val="lt1"/>
                </a:solidFill>
                <a:latin typeface="Roboto"/>
                <a:ea typeface="Roboto"/>
                <a:cs typeface="Roboto"/>
                <a:sym typeface="Roboto"/>
              </a:rPr>
              <a:t>According to IBM's 2020 Cost of a Data Breach Report, the average total cost of a data breach is $3.86 million. This increases to an average of $8.64 million for breaches in the United States. </a:t>
            </a:r>
            <a:endParaRPr b="1" sz="2300">
              <a:solidFill>
                <a:schemeClr val="lt1"/>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457200" marR="0" rtl="0" algn="l">
              <a:lnSpc>
                <a:spcPct val="100000"/>
              </a:lnSpc>
              <a:spcBef>
                <a:spcPts val="0"/>
              </a:spcBef>
              <a:spcAft>
                <a:spcPts val="0"/>
              </a:spcAft>
              <a:buNone/>
            </a:pPr>
            <a:r>
              <a:rPr b="1" lang="en" sz="2300">
                <a:solidFill>
                  <a:schemeClr val="lt1"/>
                </a:solidFill>
                <a:latin typeface="Roboto"/>
                <a:ea typeface="Roboto"/>
                <a:cs typeface="Roboto"/>
                <a:sym typeface="Roboto"/>
              </a:rPr>
              <a:t>A Cybersecurity and Data Privacy Study by NTEN reported that over 70% of donors are concerned about how nonprofits manage and use their personal data. Failure to comply with data protection regulations can lead to a loss of donor trust, which can directly impact donations and funding. </a:t>
            </a:r>
            <a:endParaRPr sz="2300">
              <a:solidFill>
                <a:srgbClr val="374151"/>
              </a:solidFill>
              <a:highlight>
                <a:srgbClr val="F7F7F8"/>
              </a:highlight>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7"/>
          <p:cNvSpPr txBox="1"/>
          <p:nvPr>
            <p:ph type="title"/>
          </p:nvPr>
        </p:nvSpPr>
        <p:spPr>
          <a:xfrm>
            <a:off x="-215850" y="0"/>
            <a:ext cx="9310200" cy="558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100">
                <a:solidFill>
                  <a:schemeClr val="accent6"/>
                </a:solidFill>
                <a:latin typeface="Montserrat ExtraBold"/>
                <a:ea typeface="Montserrat ExtraBold"/>
                <a:cs typeface="Montserrat ExtraBold"/>
                <a:sym typeface="Montserrat ExtraBold"/>
              </a:rPr>
              <a:t>Legal, Regulatory and Compliance:</a:t>
            </a:r>
            <a:endParaRPr sz="3100">
              <a:solidFill>
                <a:schemeClr val="accent6"/>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3100">
                <a:solidFill>
                  <a:schemeClr val="accent6"/>
                </a:solidFill>
                <a:latin typeface="Montserrat ExtraBold"/>
                <a:ea typeface="Montserrat ExtraBold"/>
                <a:cs typeface="Montserrat ExtraBold"/>
                <a:sym typeface="Montserrat ExtraBold"/>
              </a:rPr>
              <a:t>The Truth</a:t>
            </a:r>
            <a:endParaRPr sz="3100">
              <a:solidFill>
                <a:schemeClr val="accent6"/>
              </a:solidFill>
              <a:latin typeface="Montserrat ExtraBold"/>
              <a:ea typeface="Montserrat ExtraBold"/>
              <a:cs typeface="Montserrat ExtraBold"/>
              <a:sym typeface="Montserrat ExtraBold"/>
            </a:endParaRPr>
          </a:p>
        </p:txBody>
      </p:sp>
      <p:sp>
        <p:nvSpPr>
          <p:cNvPr id="897" name="Google Shape;897;p87"/>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898" name="Google Shape;898;p87"/>
          <p:cNvSpPr txBox="1"/>
          <p:nvPr/>
        </p:nvSpPr>
        <p:spPr>
          <a:xfrm>
            <a:off x="202475" y="1352650"/>
            <a:ext cx="9044700" cy="301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300">
                <a:solidFill>
                  <a:schemeClr val="lt1"/>
                </a:solidFill>
                <a:latin typeface="Roboto"/>
                <a:ea typeface="Roboto"/>
                <a:cs typeface="Roboto"/>
                <a:sym typeface="Roboto"/>
              </a:rPr>
              <a:t>According to a study by Rapid7, organizations that have implemented a comprehensive compliance program, including regular audits and updates, have seen a reduction in data breaches by up to 50%.</a:t>
            </a:r>
            <a:endParaRPr b="1" sz="2300">
              <a:solidFill>
                <a:schemeClr val="lt1"/>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b="1" sz="2300">
              <a:solidFill>
                <a:schemeClr val="lt1"/>
              </a:solidFill>
              <a:latin typeface="Roboto"/>
              <a:ea typeface="Roboto"/>
              <a:cs typeface="Roboto"/>
              <a:sym typeface="Roboto"/>
            </a:endParaRPr>
          </a:p>
          <a:p>
            <a:pPr indent="0" lvl="0" marL="0" marR="0" rtl="0" algn="l">
              <a:lnSpc>
                <a:spcPct val="100000"/>
              </a:lnSpc>
              <a:spcBef>
                <a:spcPts val="0"/>
              </a:spcBef>
              <a:spcAft>
                <a:spcPts val="0"/>
              </a:spcAft>
              <a:buNone/>
            </a:pPr>
            <a:r>
              <a:rPr b="1" lang="en" sz="2300">
                <a:solidFill>
                  <a:schemeClr val="lt1"/>
                </a:solidFill>
                <a:latin typeface="Roboto"/>
                <a:ea typeface="Roboto"/>
                <a:cs typeface="Roboto"/>
                <a:sym typeface="Roboto"/>
              </a:rPr>
              <a:t>According to a study by Deloitte, nonprofits that comply with cybersecurity regulations have increased operational resilience, enabling them to recover up to 30% faster from cyberattacks.</a:t>
            </a:r>
            <a:endParaRPr sz="1900">
              <a:solidFill>
                <a:srgbClr val="374151"/>
              </a:solidFill>
              <a:highlight>
                <a:srgbClr val="F7F7F8"/>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4"/>
          <p:cNvSpPr txBox="1"/>
          <p:nvPr>
            <p:ph type="ctrTitle"/>
          </p:nvPr>
        </p:nvSpPr>
        <p:spPr>
          <a:xfrm>
            <a:off x="466500" y="3771125"/>
            <a:ext cx="8211000" cy="8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rPr>
              <a:t>Cybersecurity Frameworks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88"/>
          <p:cNvSpPr txBox="1"/>
          <p:nvPr>
            <p:ph type="title"/>
          </p:nvPr>
        </p:nvSpPr>
        <p:spPr>
          <a:xfrm>
            <a:off x="-166200" y="407525"/>
            <a:ext cx="9310200" cy="558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100">
                <a:solidFill>
                  <a:schemeClr val="accent6"/>
                </a:solidFill>
                <a:latin typeface="Montserrat ExtraBold"/>
                <a:ea typeface="Montserrat ExtraBold"/>
                <a:cs typeface="Montserrat ExtraBold"/>
                <a:sym typeface="Montserrat ExtraBold"/>
              </a:rPr>
              <a:t>Legal, Regulatory and Compliance Considerations</a:t>
            </a:r>
            <a:endParaRPr sz="3100">
              <a:solidFill>
                <a:schemeClr val="accent6"/>
              </a:solidFill>
              <a:latin typeface="Montserrat ExtraBold"/>
              <a:ea typeface="Montserrat ExtraBold"/>
              <a:cs typeface="Montserrat ExtraBold"/>
              <a:sym typeface="Montserrat ExtraBold"/>
            </a:endParaRPr>
          </a:p>
        </p:txBody>
      </p:sp>
      <p:sp>
        <p:nvSpPr>
          <p:cNvPr id="904" name="Google Shape;904;p88"/>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05" name="Google Shape;905;p88"/>
          <p:cNvSpPr txBox="1"/>
          <p:nvPr/>
        </p:nvSpPr>
        <p:spPr>
          <a:xfrm>
            <a:off x="49650" y="1467275"/>
            <a:ext cx="9044700" cy="287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Legal, regulatory, and compliance aspects are crucial to any cybersecurity program. </a:t>
            </a:r>
            <a:r>
              <a:rPr b="1" lang="en" sz="2500">
                <a:solidFill>
                  <a:srgbClr val="674EA7"/>
                </a:solidFill>
                <a:latin typeface="Roboto"/>
                <a:ea typeface="Roboto"/>
                <a:cs typeface="Roboto"/>
                <a:sym typeface="Roboto"/>
              </a:rPr>
              <a:t>The Knowledge House </a:t>
            </a:r>
            <a:r>
              <a:rPr b="1" lang="en" sz="2500">
                <a:solidFill>
                  <a:schemeClr val="lt1"/>
                </a:solidFill>
                <a:latin typeface="Roboto"/>
                <a:ea typeface="Roboto"/>
                <a:cs typeface="Roboto"/>
                <a:sym typeface="Roboto"/>
              </a:rPr>
              <a:t>must comply with regulations such as PCI DSS, FERPA, COPPA, the NY SHIELD Act and GLBA, even though some of these regulations are not designed specifically for non-profits. Complying with these regulations will ensure the security and privacy of the donor, student, and other sensitive information.</a:t>
            </a:r>
            <a:endParaRPr b="1" sz="2500">
              <a:solidFill>
                <a:schemeClr val="lt1"/>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9"/>
          <p:cNvSpPr txBox="1"/>
          <p:nvPr>
            <p:ph type="title"/>
          </p:nvPr>
        </p:nvSpPr>
        <p:spPr>
          <a:xfrm>
            <a:off x="-215850" y="318375"/>
            <a:ext cx="9310200" cy="558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100">
                <a:solidFill>
                  <a:schemeClr val="accent6"/>
                </a:solidFill>
                <a:latin typeface="Montserrat ExtraBold"/>
                <a:ea typeface="Montserrat ExtraBold"/>
                <a:cs typeface="Montserrat ExtraBold"/>
                <a:sym typeface="Montserrat ExtraBold"/>
              </a:rPr>
              <a:t>Payment Card Industry Data Security Standard (PCI DSS)</a:t>
            </a:r>
            <a:endParaRPr sz="3100">
              <a:solidFill>
                <a:schemeClr val="accent6"/>
              </a:solidFill>
              <a:latin typeface="Montserrat ExtraBold"/>
              <a:ea typeface="Montserrat ExtraBold"/>
              <a:cs typeface="Montserrat ExtraBold"/>
              <a:sym typeface="Montserrat ExtraBold"/>
            </a:endParaRPr>
          </a:p>
        </p:txBody>
      </p:sp>
      <p:sp>
        <p:nvSpPr>
          <p:cNvPr id="911" name="Google Shape;911;p89"/>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12" name="Google Shape;912;p89"/>
          <p:cNvSpPr txBox="1"/>
          <p:nvPr/>
        </p:nvSpPr>
        <p:spPr>
          <a:xfrm>
            <a:off x="49650" y="1505475"/>
            <a:ext cx="9044700" cy="337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The PCI DSS is a set of security standards to ensure secure handling of payment card information. It provides a comprehensive framework of requirements and best practices for organizations that handle, process, store, or transmit payment card data.  Compliance with the PCI DSS demonstrates an organization's commitment to protecting sensitive cardholder data and reducing the risk of data breaches.  It helps maintain customer trust, avoid financial penalties, and ensures a secure payment card environment.</a:t>
            </a:r>
            <a:endParaRPr b="1" sz="2300">
              <a:solidFill>
                <a:schemeClr val="lt1"/>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0"/>
          <p:cNvSpPr txBox="1"/>
          <p:nvPr>
            <p:ph type="title"/>
          </p:nvPr>
        </p:nvSpPr>
        <p:spPr>
          <a:xfrm>
            <a:off x="-215850" y="318375"/>
            <a:ext cx="9310200" cy="558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100">
                <a:solidFill>
                  <a:schemeClr val="accent6"/>
                </a:solidFill>
                <a:latin typeface="Montserrat ExtraBold"/>
                <a:ea typeface="Montserrat ExtraBold"/>
                <a:cs typeface="Montserrat ExtraBold"/>
                <a:sym typeface="Montserrat ExtraBold"/>
              </a:rPr>
              <a:t>Satisfying PCI DSS Regulatory Requirements and </a:t>
            </a:r>
            <a:r>
              <a:rPr lang="en" sz="3100">
                <a:solidFill>
                  <a:srgbClr val="674EA7"/>
                </a:solidFill>
                <a:latin typeface="Montserrat ExtraBold"/>
                <a:ea typeface="Montserrat ExtraBold"/>
                <a:cs typeface="Montserrat ExtraBold"/>
                <a:sym typeface="Montserrat ExtraBold"/>
              </a:rPr>
              <a:t>The Knowledge House</a:t>
            </a:r>
            <a:endParaRPr sz="3100">
              <a:solidFill>
                <a:srgbClr val="674EA7"/>
              </a:solidFill>
              <a:latin typeface="Montserrat ExtraBold"/>
              <a:ea typeface="Montserrat ExtraBold"/>
              <a:cs typeface="Montserrat ExtraBold"/>
              <a:sym typeface="Montserrat ExtraBold"/>
            </a:endParaRPr>
          </a:p>
        </p:txBody>
      </p:sp>
      <p:sp>
        <p:nvSpPr>
          <p:cNvPr id="918" name="Google Shape;918;p90"/>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19" name="Google Shape;919;p90"/>
          <p:cNvSpPr txBox="1"/>
          <p:nvPr/>
        </p:nvSpPr>
        <p:spPr>
          <a:xfrm>
            <a:off x="49650" y="1505475"/>
            <a:ext cx="9044700" cy="337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 </a:t>
            </a:r>
            <a:r>
              <a:rPr b="1" lang="en" sz="2300">
                <a:solidFill>
                  <a:srgbClr val="674EA7"/>
                </a:solidFill>
                <a:latin typeface="Roboto"/>
                <a:ea typeface="Roboto"/>
                <a:cs typeface="Roboto"/>
                <a:sym typeface="Roboto"/>
              </a:rPr>
              <a:t>The Knowledge House</a:t>
            </a:r>
            <a:r>
              <a:rPr b="1" lang="en" sz="2300">
                <a:solidFill>
                  <a:schemeClr val="lt1"/>
                </a:solidFill>
                <a:latin typeface="Roboto"/>
                <a:ea typeface="Roboto"/>
                <a:cs typeface="Roboto"/>
                <a:sym typeface="Roboto"/>
              </a:rPr>
              <a:t>, as an educational nonprofit, actively engages in online donation collections, often accepting credit card donations. Due to the nature of these transactions, compliance with the PCI DSS is crucial.  To satisfy the regulatory requirements of the PCI DSS, </a:t>
            </a:r>
            <a:r>
              <a:rPr b="1" lang="en" sz="2300">
                <a:solidFill>
                  <a:srgbClr val="674EA7"/>
                </a:solidFill>
                <a:latin typeface="Roboto"/>
                <a:ea typeface="Roboto"/>
                <a:cs typeface="Roboto"/>
                <a:sym typeface="Roboto"/>
              </a:rPr>
              <a:t>The Knowledge House</a:t>
            </a:r>
            <a:r>
              <a:rPr b="1" lang="en" sz="2300">
                <a:solidFill>
                  <a:schemeClr val="lt1"/>
                </a:solidFill>
                <a:latin typeface="Roboto"/>
                <a:ea typeface="Roboto"/>
                <a:cs typeface="Roboto"/>
                <a:sym typeface="Roboto"/>
              </a:rPr>
              <a:t> should focus on key areas including: scope identification, compliance assessment, data encryption, secure network infrastructure, access controls, and vulnerability management.</a:t>
            </a:r>
            <a:endParaRPr b="1" sz="2300">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t/>
            </a:r>
            <a:endParaRPr b="1" sz="2300">
              <a:solidFill>
                <a:schemeClr val="lt1"/>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1"/>
          <p:cNvSpPr txBox="1"/>
          <p:nvPr>
            <p:ph type="title"/>
          </p:nvPr>
        </p:nvSpPr>
        <p:spPr>
          <a:xfrm>
            <a:off x="-2158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accent6"/>
                </a:solidFill>
                <a:latin typeface="Montserrat ExtraBold"/>
                <a:ea typeface="Montserrat ExtraBold"/>
                <a:cs typeface="Montserrat ExtraBold"/>
                <a:sym typeface="Montserrat ExtraBold"/>
              </a:rPr>
              <a:t>PCI DSS Violations: Examples and Consequences</a:t>
            </a:r>
            <a:endParaRPr sz="1050">
              <a:solidFill>
                <a:srgbClr val="000000"/>
              </a:solidFill>
              <a:latin typeface="Roboto"/>
              <a:ea typeface="Roboto"/>
              <a:cs typeface="Roboto"/>
              <a:sym typeface="Roboto"/>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925" name="Google Shape;925;p91"/>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26" name="Google Shape;926;p91"/>
          <p:cNvSpPr txBox="1"/>
          <p:nvPr/>
        </p:nvSpPr>
        <p:spPr>
          <a:xfrm>
            <a:off x="49650" y="1454525"/>
            <a:ext cx="9044700" cy="364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PCI DSS violations can occur in various ways such as storing sensitive cardholder data unnecessarily, allowing weak passwords, not implementing robust network security measures, and failing to restrict access to cardholder data. Violating the PCI DSS can lead to fines, up to $100,000 per month, increased transaction fees, reputational damage, legal consequences, and termination of card processing privileges. Remediation costs are also a significant consequence of non-compliance.</a:t>
            </a:r>
            <a:endParaRPr sz="1000">
              <a:solidFill>
                <a:srgbClr val="374151"/>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2"/>
          <p:cNvSpPr txBox="1"/>
          <p:nvPr>
            <p:ph type="title"/>
          </p:nvPr>
        </p:nvSpPr>
        <p:spPr>
          <a:xfrm>
            <a:off x="-2158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accent6"/>
                </a:solidFill>
                <a:latin typeface="Montserrat ExtraBold"/>
                <a:ea typeface="Montserrat ExtraBold"/>
                <a:cs typeface="Montserrat ExtraBold"/>
                <a:sym typeface="Montserrat ExtraBold"/>
              </a:rPr>
              <a:t>The Family Educational Rights and Privacy Act (FERPA)</a:t>
            </a:r>
            <a:endParaRPr sz="1050">
              <a:solidFill>
                <a:srgbClr val="000000"/>
              </a:solidFill>
              <a:latin typeface="Roboto"/>
              <a:ea typeface="Roboto"/>
              <a:cs typeface="Roboto"/>
              <a:sym typeface="Roboto"/>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932" name="Google Shape;932;p92"/>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33" name="Google Shape;933;p92"/>
          <p:cNvSpPr txBox="1"/>
          <p:nvPr/>
        </p:nvSpPr>
        <p:spPr>
          <a:xfrm>
            <a:off x="49650" y="1454525"/>
            <a:ext cx="9044700" cy="4032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FERPA is a federal law that protects the privacy of student education records. While it isn't specifically designed for non-profit organizations, compliance with FERPA encourages such organizations to implement measures for the protection of student education records.  FERPA's key components include Data Security, Monitoring and Auditing, and Training and Education, which are crucial for securing student information and protecting the organization against data breaches.</a:t>
            </a:r>
            <a:endParaRPr b="1" sz="2500">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t/>
            </a:r>
            <a:endParaRPr b="1" sz="2500">
              <a:solidFill>
                <a:schemeClr val="lt1"/>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3"/>
          <p:cNvSpPr txBox="1"/>
          <p:nvPr>
            <p:ph type="title"/>
          </p:nvPr>
        </p:nvSpPr>
        <p:spPr>
          <a:xfrm>
            <a:off x="-831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accent6"/>
                </a:solidFill>
                <a:latin typeface="Montserrat ExtraBold"/>
                <a:ea typeface="Montserrat ExtraBold"/>
                <a:cs typeface="Montserrat ExtraBold"/>
                <a:sym typeface="Montserrat ExtraBold"/>
              </a:rPr>
              <a:t>Children’s Online Privacy Protection Act (COPPA)</a:t>
            </a:r>
            <a:endParaRPr sz="1050">
              <a:solidFill>
                <a:srgbClr val="000000"/>
              </a:solidFill>
              <a:latin typeface="Roboto"/>
              <a:ea typeface="Roboto"/>
              <a:cs typeface="Roboto"/>
              <a:sym typeface="Roboto"/>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939" name="Google Shape;939;p93"/>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40" name="Google Shape;940;p93"/>
          <p:cNvSpPr txBox="1"/>
          <p:nvPr/>
        </p:nvSpPr>
        <p:spPr>
          <a:xfrm>
            <a:off x="49650" y="1454525"/>
            <a:ext cx="9044700" cy="326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COPPA is a law that places parents in control over what information is collected from their young children online. Though </a:t>
            </a:r>
            <a:r>
              <a:rPr b="1" lang="en" sz="2500">
                <a:solidFill>
                  <a:srgbClr val="674EA7"/>
                </a:solidFill>
                <a:latin typeface="Roboto"/>
                <a:ea typeface="Roboto"/>
                <a:cs typeface="Roboto"/>
                <a:sym typeface="Roboto"/>
              </a:rPr>
              <a:t>The Knowledge House</a:t>
            </a:r>
            <a:r>
              <a:rPr b="1" lang="en" sz="2500">
                <a:solidFill>
                  <a:schemeClr val="lt1"/>
                </a:solidFill>
                <a:latin typeface="Roboto"/>
                <a:ea typeface="Roboto"/>
                <a:cs typeface="Roboto"/>
                <a:sym typeface="Roboto"/>
              </a:rPr>
              <a:t>, as a non-profit, is not subjected to COPPA, it's recommended to protect COPPA’s protections to potential child visitors. Violation of COPPA can lead to significant penalties, with a court potentially holding operators who violate the Rule liable for civil penalties of up to $50.120 per violation.</a:t>
            </a:r>
            <a:endParaRPr b="1" sz="2500">
              <a:solidFill>
                <a:schemeClr val="lt1"/>
              </a:solidFill>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94"/>
          <p:cNvSpPr txBox="1"/>
          <p:nvPr>
            <p:ph type="title"/>
          </p:nvPr>
        </p:nvSpPr>
        <p:spPr>
          <a:xfrm>
            <a:off x="-831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accent6"/>
                </a:solidFill>
                <a:latin typeface="Montserrat ExtraBold"/>
                <a:ea typeface="Montserrat ExtraBold"/>
                <a:cs typeface="Montserrat ExtraBold"/>
                <a:sym typeface="Montserrat ExtraBold"/>
              </a:rPr>
              <a:t>Stop Hacks and Improve Electronic Data Security (SHIELD Act)</a:t>
            </a:r>
            <a:endParaRPr sz="3300">
              <a:solidFill>
                <a:schemeClr val="accent6"/>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946" name="Google Shape;946;p94"/>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47" name="Google Shape;947;p94"/>
          <p:cNvSpPr txBox="1"/>
          <p:nvPr/>
        </p:nvSpPr>
        <p:spPr>
          <a:xfrm>
            <a:off x="49650" y="1505450"/>
            <a:ext cx="90447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The SHIELD Act strengthens New York’s data security laws, and as </a:t>
            </a:r>
            <a:r>
              <a:rPr b="1" lang="en" sz="2500">
                <a:solidFill>
                  <a:srgbClr val="674EA7"/>
                </a:solidFill>
                <a:latin typeface="Roboto"/>
                <a:ea typeface="Roboto"/>
                <a:cs typeface="Roboto"/>
                <a:sym typeface="Roboto"/>
              </a:rPr>
              <a:t>The Knowledge House</a:t>
            </a:r>
            <a:r>
              <a:rPr b="1" lang="en" sz="2500">
                <a:solidFill>
                  <a:schemeClr val="lt1"/>
                </a:solidFill>
                <a:latin typeface="Roboto"/>
                <a:ea typeface="Roboto"/>
                <a:cs typeface="Roboto"/>
                <a:sym typeface="Roboto"/>
              </a:rPr>
              <a:t>'s main office is in New York, it is subject to this act.  Penalties for violating this act include a civil penalty of up to $20 per instance of failed notification, not exceeding $250,000, and up to $5,000 per violation for failing to maintain reasonable safeguards.</a:t>
            </a:r>
            <a:endParaRPr b="1" sz="2500">
              <a:solidFill>
                <a:schemeClr val="lt1"/>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5"/>
          <p:cNvSpPr txBox="1"/>
          <p:nvPr>
            <p:ph type="title"/>
          </p:nvPr>
        </p:nvSpPr>
        <p:spPr>
          <a:xfrm>
            <a:off x="-831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accent6"/>
                </a:solidFill>
                <a:latin typeface="Montserrat ExtraBold"/>
                <a:ea typeface="Montserrat ExtraBold"/>
                <a:cs typeface="Montserrat ExtraBold"/>
                <a:sym typeface="Montserrat ExtraBold"/>
              </a:rPr>
              <a:t>Gramm-Leach-Bliley Act (GLBA)</a:t>
            </a:r>
            <a:endParaRPr sz="3300">
              <a:solidFill>
                <a:schemeClr val="accent6"/>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953" name="Google Shape;953;p95"/>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54" name="Google Shape;954;p95"/>
          <p:cNvSpPr txBox="1"/>
          <p:nvPr/>
        </p:nvSpPr>
        <p:spPr>
          <a:xfrm>
            <a:off x="49650" y="1324950"/>
            <a:ext cx="90447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The GLBA regulates how financial institutions deal with private information of individuals.  It includes the Financial Privacy Rule, Safeguards Rule, and Pretexting provisions, designed to protect personally identifiable information, prevent false pretenses for information collection, and control how private financial data is collected and disclosed.  </a:t>
            </a:r>
            <a:endParaRPr sz="1200">
              <a:solidFill>
                <a:srgbClr val="374151"/>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6"/>
          <p:cNvSpPr txBox="1"/>
          <p:nvPr>
            <p:ph type="title"/>
          </p:nvPr>
        </p:nvSpPr>
        <p:spPr>
          <a:xfrm>
            <a:off x="-831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accent6"/>
                </a:solidFill>
                <a:latin typeface="Montserrat ExtraBold"/>
                <a:ea typeface="Montserrat ExtraBold"/>
                <a:cs typeface="Montserrat ExtraBold"/>
                <a:sym typeface="Montserrat ExtraBold"/>
              </a:rPr>
              <a:t>Gramm-Leach-Bliley Act (GLBA)</a:t>
            </a:r>
            <a:endParaRPr sz="3300">
              <a:solidFill>
                <a:schemeClr val="accent6"/>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960" name="Google Shape;960;p96"/>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61" name="Google Shape;961;p96"/>
          <p:cNvSpPr txBox="1"/>
          <p:nvPr/>
        </p:nvSpPr>
        <p:spPr>
          <a:xfrm>
            <a:off x="49650" y="1611000"/>
            <a:ext cx="9044700" cy="210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The GLBA primarily applies to financial institutions, but non-profit organizations like the The Knowledge House should implement appropriate data protection practices, maintain confidentiality, obtain consent where required, and ensure compliance with applicable data protection laws.</a:t>
            </a:r>
            <a:endParaRPr sz="1200">
              <a:solidFill>
                <a:srgbClr val="374151"/>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97"/>
          <p:cNvSpPr txBox="1"/>
          <p:nvPr>
            <p:ph type="title"/>
          </p:nvPr>
        </p:nvSpPr>
        <p:spPr>
          <a:xfrm>
            <a:off x="-831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accent6"/>
                </a:solidFill>
                <a:latin typeface="Montserrat ExtraBold"/>
                <a:ea typeface="Montserrat ExtraBold"/>
                <a:cs typeface="Montserrat ExtraBold"/>
                <a:sym typeface="Montserrat ExtraBold"/>
              </a:rPr>
              <a:t>Compliance Monitoring and Auditing</a:t>
            </a:r>
            <a:endParaRPr sz="3300">
              <a:solidFill>
                <a:schemeClr val="accent6"/>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967" name="Google Shape;967;p97"/>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68" name="Google Shape;968;p97"/>
          <p:cNvSpPr txBox="1"/>
          <p:nvPr/>
        </p:nvSpPr>
        <p:spPr>
          <a:xfrm>
            <a:off x="49650" y="1419975"/>
            <a:ext cx="9044700" cy="326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lt1"/>
                </a:solidFill>
                <a:latin typeface="Roboto"/>
                <a:ea typeface="Roboto"/>
                <a:cs typeface="Roboto"/>
                <a:sym typeface="Roboto"/>
              </a:rPr>
              <a:t>Regular monitoring and auditing are essential to maintaining legal and regulatory compliance and ensuring that security controls remain effective.  Internal audits should be carried out regularly to identify any vulnerabilities and assess the effectiveness of existing controls.  External audits can be utilized to provide an independent assessment of the organization's security posture and compliance with laws and regulations.</a:t>
            </a:r>
            <a:endParaRPr b="1" sz="25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5"/>
          <p:cNvSpPr txBox="1"/>
          <p:nvPr>
            <p:ph type="ctrTitle"/>
          </p:nvPr>
        </p:nvSpPr>
        <p:spPr>
          <a:xfrm>
            <a:off x="320550" y="2773000"/>
            <a:ext cx="8211000" cy="13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rPr>
              <a:t>Presented by:</a:t>
            </a:r>
            <a:endParaRPr b="1">
              <a:solidFill>
                <a:schemeClr val="accent2"/>
              </a:solidFill>
            </a:endParaRPr>
          </a:p>
          <a:p>
            <a:pPr indent="0" lvl="0" marL="0" rtl="0" algn="l">
              <a:spcBef>
                <a:spcPts val="0"/>
              </a:spcBef>
              <a:spcAft>
                <a:spcPts val="0"/>
              </a:spcAft>
              <a:buNone/>
            </a:pPr>
            <a:r>
              <a:rPr b="1" lang="en">
                <a:solidFill>
                  <a:schemeClr val="accent2"/>
                </a:solidFill>
              </a:rPr>
              <a:t>Elizabeth Bond and</a:t>
            </a:r>
            <a:endParaRPr b="1">
              <a:solidFill>
                <a:schemeClr val="accent2"/>
              </a:solidFill>
            </a:endParaRPr>
          </a:p>
          <a:p>
            <a:pPr indent="0" lvl="0" marL="0" rtl="0" algn="l">
              <a:spcBef>
                <a:spcPts val="0"/>
              </a:spcBef>
              <a:spcAft>
                <a:spcPts val="0"/>
              </a:spcAft>
              <a:buNone/>
            </a:pPr>
            <a:r>
              <a:rPr b="1" lang="en">
                <a:solidFill>
                  <a:schemeClr val="accent2"/>
                </a:solidFill>
              </a:rPr>
              <a:t>Aaron Kaah</a:t>
            </a:r>
            <a:endParaRPr b="1">
              <a:solidFill>
                <a:schemeClr val="accent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98"/>
          <p:cNvSpPr txBox="1"/>
          <p:nvPr>
            <p:ph type="title"/>
          </p:nvPr>
        </p:nvSpPr>
        <p:spPr>
          <a:xfrm>
            <a:off x="-831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accent6"/>
                </a:solidFill>
                <a:latin typeface="Montserrat ExtraBold"/>
                <a:ea typeface="Montserrat ExtraBold"/>
                <a:cs typeface="Montserrat ExtraBold"/>
                <a:sym typeface="Montserrat ExtraBold"/>
              </a:rPr>
              <a:t>Staff Training and Education</a:t>
            </a:r>
            <a:endParaRPr sz="3300">
              <a:solidFill>
                <a:schemeClr val="accent6"/>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974" name="Google Shape;974;p98"/>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75" name="Google Shape;975;p98"/>
          <p:cNvSpPr txBox="1"/>
          <p:nvPr/>
        </p:nvSpPr>
        <p:spPr>
          <a:xfrm>
            <a:off x="49650" y="1419975"/>
            <a:ext cx="9044700" cy="266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Staff training and education play a significant role in an organization's cybersecurity efforts.  Training programs should cover all necessary security practices and legal requirements, ensuring that staff are well-versed in the laws and regulations applicable to </a:t>
            </a:r>
            <a:r>
              <a:rPr b="1" lang="en" sz="2300">
                <a:solidFill>
                  <a:srgbClr val="674EA7"/>
                </a:solidFill>
                <a:latin typeface="Roboto"/>
                <a:ea typeface="Roboto"/>
                <a:cs typeface="Roboto"/>
                <a:sym typeface="Roboto"/>
              </a:rPr>
              <a:t>The Knowledge House</a:t>
            </a:r>
            <a:r>
              <a:rPr b="1" lang="en" sz="2300">
                <a:solidFill>
                  <a:schemeClr val="lt1"/>
                </a:solidFill>
                <a:latin typeface="Roboto"/>
                <a:ea typeface="Roboto"/>
                <a:cs typeface="Roboto"/>
                <a:sym typeface="Roboto"/>
              </a:rPr>
              <a:t>.  Regular training updates can ensure that staff are informed about the latest threats and how to respond appropriately.</a:t>
            </a:r>
            <a:endParaRPr b="1" sz="2300">
              <a:solidFill>
                <a:schemeClr val="lt1"/>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99"/>
          <p:cNvSpPr txBox="1"/>
          <p:nvPr>
            <p:ph type="title"/>
          </p:nvPr>
        </p:nvSpPr>
        <p:spPr>
          <a:xfrm>
            <a:off x="-831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6"/>
                </a:solidFill>
                <a:latin typeface="Montserrat ExtraBold"/>
                <a:ea typeface="Montserrat ExtraBold"/>
                <a:cs typeface="Montserrat ExtraBold"/>
                <a:sym typeface="Montserrat ExtraBold"/>
              </a:rPr>
              <a:t>Legal, Regulatory and Compliance Considerations: The Next Steps</a:t>
            </a:r>
            <a:endParaRPr sz="3300">
              <a:solidFill>
                <a:schemeClr val="accent6"/>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981" name="Google Shape;981;p99"/>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82" name="Google Shape;982;p99"/>
          <p:cNvSpPr txBox="1"/>
          <p:nvPr/>
        </p:nvSpPr>
        <p:spPr>
          <a:xfrm>
            <a:off x="49650" y="1419975"/>
            <a:ext cx="9044700" cy="230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Data protection and security compliance are essential for any organization, whether in the educational sector, business sector, or non-profit sector like The Knowledge House.</a:t>
            </a:r>
            <a:endParaRPr b="1" sz="2300">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Complying with relevant regulations like PCI DSS, FERPA and COPPA helps organizations to protect their reputation, maintain trust with stakeholders, and avoid costly penalties.</a:t>
            </a:r>
            <a:endParaRPr b="1" sz="2300">
              <a:solidFill>
                <a:schemeClr val="lt1"/>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0"/>
          <p:cNvSpPr txBox="1"/>
          <p:nvPr>
            <p:ph type="ctrTitle"/>
          </p:nvPr>
        </p:nvSpPr>
        <p:spPr>
          <a:xfrm>
            <a:off x="466500" y="3162025"/>
            <a:ext cx="8211000" cy="14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rPr>
              <a:t>Presented by:</a:t>
            </a:r>
            <a:endParaRPr b="1">
              <a:solidFill>
                <a:schemeClr val="accent6"/>
              </a:solidFill>
            </a:endParaRPr>
          </a:p>
          <a:p>
            <a:pPr indent="0" lvl="0" marL="0" rtl="0" algn="l">
              <a:spcBef>
                <a:spcPts val="0"/>
              </a:spcBef>
              <a:spcAft>
                <a:spcPts val="0"/>
              </a:spcAft>
              <a:buNone/>
            </a:pPr>
            <a:r>
              <a:rPr b="1" lang="en">
                <a:solidFill>
                  <a:schemeClr val="accent6"/>
                </a:solidFill>
              </a:rPr>
              <a:t>Frederick Asante</a:t>
            </a:r>
            <a:endParaRPr b="1">
              <a:solidFill>
                <a:schemeClr val="accent6"/>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1"/>
          <p:cNvSpPr txBox="1"/>
          <p:nvPr>
            <p:ph type="ctrTitle"/>
          </p:nvPr>
        </p:nvSpPr>
        <p:spPr>
          <a:xfrm>
            <a:off x="255700" y="3351625"/>
            <a:ext cx="8211000" cy="14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Policies, Standards and Procedures</a:t>
            </a:r>
            <a:endParaRPr>
              <a:solidFill>
                <a:schemeClr val="accent5"/>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02"/>
          <p:cNvSpPr txBox="1"/>
          <p:nvPr>
            <p:ph type="title"/>
          </p:nvPr>
        </p:nvSpPr>
        <p:spPr>
          <a:xfrm>
            <a:off x="-831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Why Should a Non-Profit Develop Policies, Standards and Procedures?</a:t>
            </a:r>
            <a:endParaRPr sz="3300">
              <a:solidFill>
                <a:schemeClr val="accent5"/>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998" name="Google Shape;998;p102"/>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999" name="Google Shape;999;p102"/>
          <p:cNvSpPr txBox="1"/>
          <p:nvPr/>
        </p:nvSpPr>
        <p:spPr>
          <a:xfrm>
            <a:off x="49650" y="1712900"/>
            <a:ext cx="9044700" cy="1954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Policies, standards, and procedures serve as the foundational guidelines for </a:t>
            </a:r>
            <a:r>
              <a:rPr b="1" lang="en" sz="2300">
                <a:solidFill>
                  <a:srgbClr val="674EA7"/>
                </a:solidFill>
                <a:latin typeface="Roboto"/>
                <a:ea typeface="Roboto"/>
                <a:cs typeface="Roboto"/>
                <a:sym typeface="Roboto"/>
              </a:rPr>
              <a:t>The Knowledge House</a:t>
            </a:r>
            <a:r>
              <a:rPr b="1" lang="en" sz="2300">
                <a:solidFill>
                  <a:schemeClr val="lt1"/>
                </a:solidFill>
                <a:latin typeface="Roboto"/>
                <a:ea typeface="Roboto"/>
                <a:cs typeface="Roboto"/>
                <a:sym typeface="Roboto"/>
              </a:rPr>
              <a:t>'s cybersecurity posture. They provide a well-defined roadmap to help the organization navigate the complex landscape of cybersecurity, ensuring that everyone understands their responsibilities and what is expected of them.</a:t>
            </a:r>
            <a:endParaRPr b="1" sz="2300">
              <a:solidFill>
                <a:schemeClr val="lt1"/>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3"/>
          <p:cNvSpPr txBox="1"/>
          <p:nvPr>
            <p:ph type="title"/>
          </p:nvPr>
        </p:nvSpPr>
        <p:spPr>
          <a:xfrm>
            <a:off x="-83100" y="37745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Why Should a Non-Profit Develop Policies, Standards and Procedures?</a:t>
            </a:r>
            <a:endParaRPr sz="3300">
              <a:solidFill>
                <a:schemeClr val="accent5"/>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005" name="Google Shape;1005;p103"/>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06" name="Google Shape;1006;p103"/>
          <p:cNvSpPr txBox="1"/>
          <p:nvPr/>
        </p:nvSpPr>
        <p:spPr>
          <a:xfrm>
            <a:off x="49650" y="1725625"/>
            <a:ext cx="9044700" cy="266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As an educational non-profit organization, </a:t>
            </a:r>
            <a:r>
              <a:rPr b="1" lang="en" sz="2300">
                <a:solidFill>
                  <a:srgbClr val="674EA7"/>
                </a:solidFill>
                <a:latin typeface="Roboto"/>
                <a:ea typeface="Roboto"/>
                <a:cs typeface="Roboto"/>
                <a:sym typeface="Roboto"/>
              </a:rPr>
              <a:t>The Knowledge House</a:t>
            </a:r>
            <a:r>
              <a:rPr b="1" lang="en" sz="2300">
                <a:solidFill>
                  <a:schemeClr val="lt1"/>
                </a:solidFill>
                <a:latin typeface="Roboto"/>
                <a:ea typeface="Roboto"/>
                <a:cs typeface="Roboto"/>
                <a:sym typeface="Roboto"/>
              </a:rPr>
              <a:t> is subject to various regulations, including FERPA, COPPA, and PCI DSS. These regulations often require organizations to have specific policies and procedures in place to protect sensitive data. By maintaining up-to-date policies, standards, and procedures, The Knowledge House can demonstrate its compliance with these regulatory requirements.</a:t>
            </a:r>
            <a:endParaRPr b="1" sz="2300">
              <a:solidFill>
                <a:schemeClr val="lt1"/>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04"/>
          <p:cNvSpPr txBox="1"/>
          <p:nvPr>
            <p:ph type="title"/>
          </p:nvPr>
        </p:nvSpPr>
        <p:spPr>
          <a:xfrm>
            <a:off x="-83100" y="21187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Why Should a Non-Profit Develop Policies, Standards and Procedures?</a:t>
            </a:r>
            <a:endParaRPr sz="3300">
              <a:solidFill>
                <a:schemeClr val="accent5"/>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012" name="Google Shape;1012;p104"/>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13" name="Google Shape;1013;p104"/>
          <p:cNvSpPr txBox="1"/>
          <p:nvPr/>
        </p:nvSpPr>
        <p:spPr>
          <a:xfrm>
            <a:off x="49650" y="1292625"/>
            <a:ext cx="9044700" cy="3724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As an educational non-profit organization, </a:t>
            </a:r>
            <a:r>
              <a:rPr b="1" lang="en" sz="2300">
                <a:solidFill>
                  <a:srgbClr val="674EA7"/>
                </a:solidFill>
                <a:latin typeface="Roboto"/>
                <a:ea typeface="Roboto"/>
                <a:cs typeface="Roboto"/>
                <a:sym typeface="Roboto"/>
              </a:rPr>
              <a:t>The Knowledge House</a:t>
            </a:r>
            <a:r>
              <a:rPr b="1" lang="en" sz="2300">
                <a:solidFill>
                  <a:schemeClr val="lt1"/>
                </a:solidFill>
                <a:latin typeface="Roboto"/>
                <a:ea typeface="Roboto"/>
                <a:cs typeface="Roboto"/>
                <a:sym typeface="Roboto"/>
              </a:rPr>
              <a:t> is subject to various regulations, including FERPA, COPPA, and PCI DSS. These regulations often require organizations to have specific policies and procedures in place to protect sensitive data. By maintaining up-to-date policies, standards, and procedures,</a:t>
            </a:r>
            <a:r>
              <a:rPr b="1" lang="en" sz="2300">
                <a:solidFill>
                  <a:srgbClr val="674EA7"/>
                </a:solidFill>
                <a:latin typeface="Roboto"/>
                <a:ea typeface="Roboto"/>
                <a:cs typeface="Roboto"/>
                <a:sym typeface="Roboto"/>
              </a:rPr>
              <a:t> The Knowledge House</a:t>
            </a:r>
            <a:r>
              <a:rPr b="1" lang="en" sz="2300">
                <a:solidFill>
                  <a:schemeClr val="lt1"/>
                </a:solidFill>
                <a:latin typeface="Roboto"/>
                <a:ea typeface="Roboto"/>
                <a:cs typeface="Roboto"/>
                <a:sym typeface="Roboto"/>
              </a:rPr>
              <a:t> can demonstrate its compliance with these regulatory requirements.  The policies, standards and procedures developed for</a:t>
            </a:r>
            <a:r>
              <a:rPr b="1" lang="en" sz="2300">
                <a:solidFill>
                  <a:srgbClr val="674EA7"/>
                </a:solidFill>
                <a:latin typeface="Roboto"/>
                <a:ea typeface="Roboto"/>
                <a:cs typeface="Roboto"/>
                <a:sym typeface="Roboto"/>
              </a:rPr>
              <a:t> The Knowledge House</a:t>
            </a:r>
            <a:r>
              <a:rPr b="1" lang="en" sz="2300">
                <a:solidFill>
                  <a:schemeClr val="lt1"/>
                </a:solidFill>
                <a:latin typeface="Roboto"/>
                <a:ea typeface="Roboto"/>
                <a:cs typeface="Roboto"/>
                <a:sym typeface="Roboto"/>
              </a:rPr>
              <a:t> incl</a:t>
            </a:r>
            <a:r>
              <a:rPr b="1" lang="en" sz="2300">
                <a:solidFill>
                  <a:schemeClr val="lt1"/>
                </a:solidFill>
                <a:latin typeface="Roboto"/>
                <a:ea typeface="Roboto"/>
                <a:cs typeface="Roboto"/>
                <a:sym typeface="Roboto"/>
              </a:rPr>
              <a:t>ude Access Management, Password Policies, Remote Work Policies, Incident Reporting, and Data Handling &amp; Classification.</a:t>
            </a:r>
            <a:endParaRPr b="1" sz="2300">
              <a:solidFill>
                <a:schemeClr val="lt1"/>
              </a:solidFill>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05"/>
          <p:cNvSpPr txBox="1"/>
          <p:nvPr>
            <p:ph type="title"/>
          </p:nvPr>
        </p:nvSpPr>
        <p:spPr>
          <a:xfrm>
            <a:off x="-83100" y="21187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Understanding Access Management at </a:t>
            </a:r>
            <a:endParaRPr sz="3100">
              <a:solidFill>
                <a:schemeClr val="accent5"/>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3100">
                <a:solidFill>
                  <a:srgbClr val="674EA7"/>
                </a:solidFill>
                <a:latin typeface="Montserrat ExtraBold"/>
                <a:ea typeface="Montserrat ExtraBold"/>
                <a:cs typeface="Montserrat ExtraBold"/>
                <a:sym typeface="Montserrat ExtraBold"/>
              </a:rPr>
              <a:t>The Knowledge House</a:t>
            </a:r>
            <a:endParaRPr sz="3100">
              <a:solidFill>
                <a:srgbClr val="674EA7"/>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019" name="Google Shape;1019;p105"/>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20" name="Google Shape;1020;p105"/>
          <p:cNvSpPr txBox="1"/>
          <p:nvPr/>
        </p:nvSpPr>
        <p:spPr>
          <a:xfrm>
            <a:off x="49650" y="1751100"/>
            <a:ext cx="9044700" cy="230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Access Management is a critical component of our security infrastructure at The Knowledge House.  It ensures that only authorized individuals can access specific systems, data, and applications based on their role.  Our Access Management policy defines roles, user authentication procedures, data access controls, and account management.</a:t>
            </a:r>
            <a:endParaRPr b="1" sz="2300">
              <a:solidFill>
                <a:schemeClr val="lt1"/>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06"/>
          <p:cNvSpPr txBox="1"/>
          <p:nvPr>
            <p:ph type="title"/>
          </p:nvPr>
        </p:nvSpPr>
        <p:spPr>
          <a:xfrm>
            <a:off x="-83100" y="21187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Access Management at </a:t>
            </a:r>
            <a:endParaRPr sz="3100">
              <a:solidFill>
                <a:schemeClr val="accent5"/>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3100">
                <a:solidFill>
                  <a:srgbClr val="674EA7"/>
                </a:solidFill>
                <a:latin typeface="Montserrat ExtraBold"/>
                <a:ea typeface="Montserrat ExtraBold"/>
                <a:cs typeface="Montserrat ExtraBold"/>
                <a:sym typeface="Montserrat ExtraBold"/>
              </a:rPr>
              <a:t>The Knowledge House</a:t>
            </a:r>
            <a:r>
              <a:rPr lang="en" sz="3100">
                <a:solidFill>
                  <a:schemeClr val="accent5"/>
                </a:solidFill>
                <a:latin typeface="Montserrat ExtraBold"/>
                <a:ea typeface="Montserrat ExtraBold"/>
                <a:cs typeface="Montserrat ExtraBold"/>
                <a:sym typeface="Montserrat ExtraBold"/>
              </a:rPr>
              <a:t>: Your Role and Permissions</a:t>
            </a:r>
            <a:endParaRPr sz="3100">
              <a:solidFill>
                <a:srgbClr val="674EA7"/>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026" name="Google Shape;1026;p106"/>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27" name="Google Shape;1027;p106"/>
          <p:cNvSpPr txBox="1"/>
          <p:nvPr/>
        </p:nvSpPr>
        <p:spPr>
          <a:xfrm>
            <a:off x="49650" y="1751100"/>
            <a:ext cx="9044700" cy="230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Each role within </a:t>
            </a:r>
            <a:r>
              <a:rPr b="1" lang="en" sz="2300">
                <a:solidFill>
                  <a:srgbClr val="674EA7"/>
                </a:solidFill>
                <a:latin typeface="Roboto"/>
                <a:ea typeface="Roboto"/>
                <a:cs typeface="Roboto"/>
                <a:sym typeface="Roboto"/>
              </a:rPr>
              <a:t>The Knowledge House</a:t>
            </a:r>
            <a:r>
              <a:rPr b="1" lang="en" sz="2300">
                <a:solidFill>
                  <a:schemeClr val="lt1"/>
                </a:solidFill>
                <a:latin typeface="Roboto"/>
                <a:ea typeface="Roboto"/>
                <a:cs typeface="Roboto"/>
                <a:sym typeface="Roboto"/>
              </a:rPr>
              <a:t> has predefined access permissions, based on job responsibilities.  It is crucial for employees to understand the scope of their roles and the permissions associated with them.  Accessing systems or data beyond one's authorization is strictly prohibited and can have serious consequences.</a:t>
            </a:r>
            <a:endParaRPr b="1" sz="2300">
              <a:solidFill>
                <a:schemeClr val="lt1"/>
              </a:solidFill>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07"/>
          <p:cNvSpPr txBox="1"/>
          <p:nvPr>
            <p:ph type="title"/>
          </p:nvPr>
        </p:nvSpPr>
        <p:spPr>
          <a:xfrm>
            <a:off x="-83100" y="5175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User </a:t>
            </a:r>
            <a:r>
              <a:rPr lang="en" sz="3100">
                <a:solidFill>
                  <a:schemeClr val="accent5"/>
                </a:solidFill>
                <a:latin typeface="Montserrat ExtraBold"/>
                <a:ea typeface="Montserrat ExtraBold"/>
                <a:cs typeface="Montserrat ExtraBold"/>
                <a:sym typeface="Montserrat ExtraBold"/>
              </a:rPr>
              <a:t>Authentication</a:t>
            </a:r>
            <a:r>
              <a:rPr lang="en" sz="3100">
                <a:solidFill>
                  <a:schemeClr val="accent5"/>
                </a:solidFill>
                <a:latin typeface="Montserrat ExtraBold"/>
                <a:ea typeface="Montserrat ExtraBold"/>
                <a:cs typeface="Montserrat ExtraBold"/>
                <a:sym typeface="Montserrat ExtraBold"/>
              </a:rPr>
              <a:t> Procedures</a:t>
            </a:r>
            <a:endParaRPr sz="3100">
              <a:solidFill>
                <a:srgbClr val="674EA7"/>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033" name="Google Shape;1033;p107"/>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34" name="Google Shape;1034;p107"/>
          <p:cNvSpPr txBox="1"/>
          <p:nvPr/>
        </p:nvSpPr>
        <p:spPr>
          <a:xfrm>
            <a:off x="49650" y="1521875"/>
            <a:ext cx="90447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User Authentication Procedures are essential for verifying the identity of users trying to access our systems. This involves the use of strong passwords, two-factor authentication, and ensuring that credentials are kept secure.</a:t>
            </a:r>
            <a:endParaRPr b="1" sz="23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6"/>
          <p:cNvSpPr txBox="1"/>
          <p:nvPr>
            <p:ph type="title"/>
          </p:nvPr>
        </p:nvSpPr>
        <p:spPr>
          <a:xfrm>
            <a:off x="258150" y="377450"/>
            <a:ext cx="8836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What is a Cybersecurity Framework?</a:t>
            </a:r>
            <a:endParaRPr b="1" sz="3900">
              <a:solidFill>
                <a:schemeClr val="accent2"/>
              </a:solidFill>
            </a:endParaRPr>
          </a:p>
        </p:txBody>
      </p:sp>
      <p:sp>
        <p:nvSpPr>
          <p:cNvPr id="545" name="Google Shape;545;p36"/>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546" name="Google Shape;546;p36"/>
          <p:cNvSpPr txBox="1"/>
          <p:nvPr/>
        </p:nvSpPr>
        <p:spPr>
          <a:xfrm>
            <a:off x="49650" y="1368450"/>
            <a:ext cx="9044700" cy="2511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500"/>
              </a:spcBef>
              <a:spcAft>
                <a:spcPts val="0"/>
              </a:spcAft>
              <a:buNone/>
            </a:pPr>
            <a:r>
              <a:rPr b="1" lang="en" sz="2700">
                <a:solidFill>
                  <a:schemeClr val="lt1"/>
                </a:solidFill>
                <a:latin typeface="Roboto"/>
                <a:ea typeface="Roboto"/>
                <a:cs typeface="Roboto"/>
                <a:sym typeface="Roboto"/>
              </a:rPr>
              <a:t>A cybersecurity framework is a structure containing processes, guidelines, and best practices to manage cybersecurity risks. It serves as the blueprint for building effective cybersecurity programs and protecting digital infrastructure.</a:t>
            </a:r>
            <a:endParaRPr b="1" sz="2700">
              <a:solidFill>
                <a:schemeClr val="lt1"/>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08"/>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Managing Your User Account</a:t>
            </a:r>
            <a:endParaRPr sz="3100">
              <a:solidFill>
                <a:srgbClr val="674EA7"/>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040" name="Google Shape;1040;p108"/>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41" name="Google Shape;1041;p108"/>
          <p:cNvSpPr txBox="1"/>
          <p:nvPr/>
        </p:nvSpPr>
        <p:spPr>
          <a:xfrm>
            <a:off x="49650" y="1785425"/>
            <a:ext cx="90447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Be vigilant with your account settings and permissions.  Regularly review and update your account security settings.  Report any suspicious activity related to your account immediately to the IT department.</a:t>
            </a:r>
            <a:endParaRPr b="1" sz="2300">
              <a:solidFill>
                <a:schemeClr val="lt1"/>
              </a:solidFill>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09"/>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Password Policies and Procedures</a:t>
            </a:r>
            <a:endParaRPr sz="3100">
              <a:solidFill>
                <a:srgbClr val="674EA7"/>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047" name="Google Shape;1047;p109"/>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48" name="Google Shape;1048;p109"/>
          <p:cNvSpPr txBox="1"/>
          <p:nvPr/>
        </p:nvSpPr>
        <p:spPr>
          <a:xfrm>
            <a:off x="49650" y="1785425"/>
            <a:ext cx="90447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Strong, unique passwords are a cornerstone of security.  Passwords must be complex and not easily guessable.  Regularly changing passwords and employing two-factor authentication are highly recommended.</a:t>
            </a:r>
            <a:endParaRPr b="1" sz="2300">
              <a:solidFill>
                <a:schemeClr val="lt1"/>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0"/>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Remote Work Policies and Procedures</a:t>
            </a:r>
            <a:endParaRPr sz="3100">
              <a:solidFill>
                <a:srgbClr val="674EA7"/>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054" name="Google Shape;1054;p110"/>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55" name="Google Shape;1055;p110"/>
          <p:cNvSpPr txBox="1"/>
          <p:nvPr/>
        </p:nvSpPr>
        <p:spPr>
          <a:xfrm>
            <a:off x="49650" y="1785425"/>
            <a:ext cx="90447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rgbClr val="674EA7"/>
                </a:solidFill>
                <a:latin typeface="Roboto"/>
                <a:ea typeface="Roboto"/>
                <a:cs typeface="Roboto"/>
                <a:sym typeface="Roboto"/>
              </a:rPr>
              <a:t>The Knowledge House</a:t>
            </a:r>
            <a:r>
              <a:rPr b="1" lang="en" sz="2300">
                <a:solidFill>
                  <a:schemeClr val="lt1"/>
                </a:solidFill>
                <a:latin typeface="Roboto"/>
                <a:ea typeface="Roboto"/>
                <a:cs typeface="Roboto"/>
                <a:sym typeface="Roboto"/>
              </a:rPr>
              <a:t> supports remote work while ensuring that data and systems remain secure.  Our Remote Work Policy encompasses secure access procedures, employee training, securing devices and home networks.</a:t>
            </a:r>
            <a:endParaRPr b="1" sz="2300">
              <a:solidFill>
                <a:schemeClr val="lt1"/>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1"/>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Remote Access Procedures</a:t>
            </a:r>
            <a:endParaRPr sz="3100">
              <a:solidFill>
                <a:srgbClr val="674EA7"/>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061" name="Google Shape;1061;p111"/>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62" name="Google Shape;1062;p111"/>
          <p:cNvSpPr txBox="1"/>
          <p:nvPr/>
        </p:nvSpPr>
        <p:spPr>
          <a:xfrm>
            <a:off x="49650" y="1785425"/>
            <a:ext cx="90447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Remote access to The Knowledge House systems is secured through VPNs and requires multi-factor authentication.  Employees must ensure that they are connecting through a secure network and that their devices are free of malware.</a:t>
            </a:r>
            <a:endParaRPr b="1" sz="2300">
              <a:solidFill>
                <a:schemeClr val="lt1"/>
              </a:solidFill>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12"/>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Incident Reporting </a:t>
            </a:r>
            <a:r>
              <a:rPr lang="en" sz="3100">
                <a:solidFill>
                  <a:schemeClr val="accent5"/>
                </a:solidFill>
                <a:latin typeface="Montserrat ExtraBold"/>
                <a:ea typeface="Montserrat ExtraBold"/>
                <a:cs typeface="Montserrat ExtraBold"/>
                <a:sym typeface="Montserrat ExtraBold"/>
              </a:rPr>
              <a:t>Procedures</a:t>
            </a:r>
            <a:endParaRPr sz="3100">
              <a:solidFill>
                <a:srgbClr val="674EA7"/>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068" name="Google Shape;1068;p112"/>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69" name="Google Shape;1069;p112"/>
          <p:cNvSpPr txBox="1"/>
          <p:nvPr/>
        </p:nvSpPr>
        <p:spPr>
          <a:xfrm>
            <a:off x="49650" y="1785425"/>
            <a:ext cx="9044700" cy="1246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Employees are required to report any security incidents immediately.  Our Incident Response Team will then take the necessary steps to contain and mitigate the impact of the incident.</a:t>
            </a:r>
            <a:endParaRPr b="1" sz="2300">
              <a:solidFill>
                <a:schemeClr val="lt1"/>
              </a:solidFill>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13"/>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Data Handling and Classification Policies and Procedures</a:t>
            </a:r>
            <a:endParaRPr sz="3100">
              <a:solidFill>
                <a:schemeClr val="accent5"/>
              </a:solidFill>
              <a:latin typeface="Montserrat ExtraBold"/>
              <a:ea typeface="Montserrat ExtraBold"/>
              <a:cs typeface="Montserrat ExtraBold"/>
              <a:sym typeface="Montserrat ExtraBold"/>
            </a:endParaRPr>
          </a:p>
        </p:txBody>
      </p:sp>
      <p:sp>
        <p:nvSpPr>
          <p:cNvPr id="1075" name="Google Shape;1075;p113"/>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76" name="Google Shape;1076;p113"/>
          <p:cNvSpPr txBox="1"/>
          <p:nvPr/>
        </p:nvSpPr>
        <p:spPr>
          <a:xfrm>
            <a:off x="49650" y="2129275"/>
            <a:ext cx="90447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Data Handling and Classification Policies guide how different types of data are to be handled within The Knowledge House.</a:t>
            </a:r>
            <a:endParaRPr b="1" sz="2300">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These policies categorize data based on sensitivity and specify the protocols for storing, sharing, and disposing of data.</a:t>
            </a:r>
            <a:endParaRPr b="1" sz="2300">
              <a:solidFill>
                <a:schemeClr val="lt1"/>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4"/>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Data Types and Handling Procedures</a:t>
            </a:r>
            <a:endParaRPr sz="3100">
              <a:solidFill>
                <a:schemeClr val="accent5"/>
              </a:solidFill>
              <a:latin typeface="Montserrat ExtraBold"/>
              <a:ea typeface="Montserrat ExtraBold"/>
              <a:cs typeface="Montserrat ExtraBold"/>
              <a:sym typeface="Montserrat ExtraBold"/>
            </a:endParaRPr>
          </a:p>
        </p:txBody>
      </p:sp>
      <p:sp>
        <p:nvSpPr>
          <p:cNvPr id="1082" name="Google Shape;1082;p114"/>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83" name="Google Shape;1083;p114"/>
          <p:cNvSpPr txBox="1"/>
          <p:nvPr/>
        </p:nvSpPr>
        <p:spPr>
          <a:xfrm>
            <a:off x="49650" y="2129275"/>
            <a:ext cx="90447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Data types include Personal Identifiable Information (PII), financial information, course materials, and more.  Handling procedures encompass encryption, access controls, and proper disposal methods.</a:t>
            </a:r>
            <a:endParaRPr b="1" sz="2300">
              <a:solidFill>
                <a:schemeClr val="lt1"/>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15"/>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Compliance, Audit and Training</a:t>
            </a:r>
            <a:endParaRPr sz="1200">
              <a:solidFill>
                <a:srgbClr val="374151"/>
              </a:solidFill>
              <a:latin typeface="Roboto"/>
              <a:ea typeface="Roboto"/>
              <a:cs typeface="Roboto"/>
              <a:sym typeface="Roboto"/>
            </a:endParaRPr>
          </a:p>
          <a:p>
            <a:pPr indent="0" lvl="0" marL="0" rtl="0" algn="ctr">
              <a:spcBef>
                <a:spcPts val="0"/>
              </a:spcBef>
              <a:spcAft>
                <a:spcPts val="0"/>
              </a:spcAft>
              <a:buNone/>
            </a:pPr>
            <a:r>
              <a:t/>
            </a:r>
            <a:endParaRPr sz="3100">
              <a:solidFill>
                <a:schemeClr val="accent5"/>
              </a:solidFill>
              <a:latin typeface="Montserrat ExtraBold"/>
              <a:ea typeface="Montserrat ExtraBold"/>
              <a:cs typeface="Montserrat ExtraBold"/>
              <a:sym typeface="Montserrat ExtraBold"/>
            </a:endParaRPr>
          </a:p>
        </p:txBody>
      </p:sp>
      <p:sp>
        <p:nvSpPr>
          <p:cNvPr id="1089" name="Google Shape;1089;p115"/>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90" name="Google Shape;1090;p115"/>
          <p:cNvSpPr txBox="1"/>
          <p:nvPr/>
        </p:nvSpPr>
        <p:spPr>
          <a:xfrm>
            <a:off x="0" y="1771350"/>
            <a:ext cx="90447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Regular audits are conducted to ensure compliance with our policies and external regulations.  Training programs are in place for employees to stay updated on best practices and the importance of cybersecurity.</a:t>
            </a:r>
            <a:endParaRPr b="1" sz="2300">
              <a:solidFill>
                <a:schemeClr val="lt1"/>
              </a:solidFill>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16"/>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5"/>
                </a:solidFill>
                <a:latin typeface="Montserrat ExtraBold"/>
                <a:ea typeface="Montserrat ExtraBold"/>
                <a:cs typeface="Montserrat ExtraBold"/>
                <a:sym typeface="Montserrat ExtraBold"/>
              </a:rPr>
              <a:t>Policies, Standards and Procedures – Moving Forward</a:t>
            </a:r>
            <a:endParaRPr sz="1200">
              <a:solidFill>
                <a:srgbClr val="374151"/>
              </a:solidFill>
              <a:latin typeface="Roboto"/>
              <a:ea typeface="Roboto"/>
              <a:cs typeface="Roboto"/>
              <a:sym typeface="Roboto"/>
            </a:endParaRPr>
          </a:p>
          <a:p>
            <a:pPr indent="0" lvl="0" marL="0" rtl="0" algn="ctr">
              <a:spcBef>
                <a:spcPts val="0"/>
              </a:spcBef>
              <a:spcAft>
                <a:spcPts val="0"/>
              </a:spcAft>
              <a:buNone/>
            </a:pPr>
            <a:r>
              <a:t/>
            </a:r>
            <a:endParaRPr sz="3100">
              <a:solidFill>
                <a:schemeClr val="accent5"/>
              </a:solidFill>
              <a:latin typeface="Montserrat ExtraBold"/>
              <a:ea typeface="Montserrat ExtraBold"/>
              <a:cs typeface="Montserrat ExtraBold"/>
              <a:sym typeface="Montserrat ExtraBold"/>
            </a:endParaRPr>
          </a:p>
        </p:txBody>
      </p:sp>
      <p:sp>
        <p:nvSpPr>
          <p:cNvPr id="1096" name="Google Shape;1096;p116"/>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097" name="Google Shape;1097;p116"/>
          <p:cNvSpPr txBox="1"/>
          <p:nvPr/>
        </p:nvSpPr>
        <p:spPr>
          <a:xfrm>
            <a:off x="49650" y="2013350"/>
            <a:ext cx="9044700" cy="1954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P</a:t>
            </a:r>
            <a:r>
              <a:rPr b="1" lang="en" sz="2300">
                <a:solidFill>
                  <a:schemeClr val="lt1"/>
                </a:solidFill>
                <a:latin typeface="Roboto"/>
                <a:ea typeface="Roboto"/>
                <a:cs typeface="Roboto"/>
                <a:sym typeface="Roboto"/>
              </a:rPr>
              <a:t>olicies, standards, and procedures are not static documents, but dynamic instructions that guide our daily operations. They establish </a:t>
            </a:r>
            <a:r>
              <a:rPr b="1" lang="en" sz="2300">
                <a:solidFill>
                  <a:srgbClr val="674EA7"/>
                </a:solidFill>
                <a:latin typeface="Roboto"/>
                <a:ea typeface="Roboto"/>
                <a:cs typeface="Roboto"/>
                <a:sym typeface="Roboto"/>
              </a:rPr>
              <a:t>The Knowledge House</a:t>
            </a:r>
            <a:r>
              <a:rPr b="1" lang="en" sz="2300">
                <a:solidFill>
                  <a:schemeClr val="lt1"/>
                </a:solidFill>
                <a:latin typeface="Roboto"/>
                <a:ea typeface="Roboto"/>
                <a:cs typeface="Roboto"/>
                <a:sym typeface="Roboto"/>
              </a:rPr>
              <a:t>’s commitment to incident and disaster preparedness, outlining the measures we take to mitigate potential threats and disruptions.</a:t>
            </a:r>
            <a:endParaRPr b="1" sz="2300">
              <a:solidFill>
                <a:schemeClr val="lt1"/>
              </a:solidFill>
              <a:latin typeface="Roboto"/>
              <a:ea typeface="Roboto"/>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17"/>
          <p:cNvSpPr txBox="1"/>
          <p:nvPr>
            <p:ph type="ctrTitle"/>
          </p:nvPr>
        </p:nvSpPr>
        <p:spPr>
          <a:xfrm>
            <a:off x="331175" y="3506175"/>
            <a:ext cx="8211000" cy="12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Presented by:</a:t>
            </a:r>
            <a:endParaRPr b="1">
              <a:solidFill>
                <a:schemeClr val="accent5"/>
              </a:solidFill>
            </a:endParaRPr>
          </a:p>
          <a:p>
            <a:pPr indent="0" lvl="0" marL="0" rtl="0" algn="l">
              <a:spcBef>
                <a:spcPts val="0"/>
              </a:spcBef>
              <a:spcAft>
                <a:spcPts val="0"/>
              </a:spcAft>
              <a:buNone/>
            </a:pPr>
            <a:r>
              <a:rPr b="1" lang="en">
                <a:solidFill>
                  <a:schemeClr val="accent5"/>
                </a:solidFill>
              </a:rPr>
              <a:t>Mishelly Sandoval</a:t>
            </a:r>
            <a:endParaRPr b="1">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7"/>
          <p:cNvSpPr txBox="1"/>
          <p:nvPr>
            <p:ph type="title"/>
          </p:nvPr>
        </p:nvSpPr>
        <p:spPr>
          <a:xfrm>
            <a:off x="392850" y="366175"/>
            <a:ext cx="83583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chemeClr val="accent2"/>
                </a:solidFill>
                <a:latin typeface="Montserrat ExtraBold"/>
                <a:ea typeface="Montserrat ExtraBold"/>
                <a:cs typeface="Montserrat ExtraBold"/>
                <a:sym typeface="Montserrat ExtraBold"/>
              </a:rPr>
              <a:t>Why is Cybersecurity Framework Important?</a:t>
            </a:r>
            <a:endParaRPr sz="3300">
              <a:solidFill>
                <a:schemeClr val="accent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rgbClr val="1976D2"/>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b="1" sz="3900"/>
          </a:p>
          <a:p>
            <a:pPr indent="0" lvl="0" marL="0" rtl="0" algn="ctr">
              <a:spcBef>
                <a:spcPts val="0"/>
              </a:spcBef>
              <a:spcAft>
                <a:spcPts val="0"/>
              </a:spcAft>
              <a:buNone/>
            </a:pPr>
            <a:r>
              <a:t/>
            </a:r>
            <a:endParaRPr b="1" sz="3900"/>
          </a:p>
        </p:txBody>
      </p:sp>
      <p:sp>
        <p:nvSpPr>
          <p:cNvPr id="552" name="Google Shape;552;p37"/>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553" name="Google Shape;553;p37"/>
          <p:cNvSpPr txBox="1"/>
          <p:nvPr/>
        </p:nvSpPr>
        <p:spPr>
          <a:xfrm>
            <a:off x="99300" y="1709675"/>
            <a:ext cx="9044700" cy="203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500"/>
              </a:spcBef>
              <a:spcAft>
                <a:spcPts val="0"/>
              </a:spcAft>
              <a:buNone/>
            </a:pPr>
            <a:r>
              <a:rPr b="1" lang="en" sz="2700">
                <a:solidFill>
                  <a:schemeClr val="lt1"/>
                </a:solidFill>
                <a:latin typeface="Roboto"/>
                <a:ea typeface="Roboto"/>
                <a:cs typeface="Roboto"/>
                <a:sym typeface="Roboto"/>
              </a:rPr>
              <a:t>Cybersecurity frameworks provide a structured approach to address vulnerabilities and threats, foster clear communication across stakeholders, and enable systematic risk management.</a:t>
            </a:r>
            <a:endParaRPr b="1" sz="2700">
              <a:solidFill>
                <a:schemeClr val="lt1"/>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18"/>
          <p:cNvSpPr txBox="1"/>
          <p:nvPr>
            <p:ph type="ctrTitle"/>
          </p:nvPr>
        </p:nvSpPr>
        <p:spPr>
          <a:xfrm>
            <a:off x="390150" y="2823525"/>
            <a:ext cx="8211000" cy="19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Incident and Disaster Response and Recovery and Business Continuity Plans</a:t>
            </a:r>
            <a:endParaRPr b="1">
              <a:solidFill>
                <a:schemeClr val="dk2"/>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19"/>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Incident and Disaster Response &amp; Recovery, Business Continuity Plans</a:t>
            </a:r>
            <a:endParaRPr sz="1200">
              <a:solidFill>
                <a:srgbClr val="999999"/>
              </a:solidFill>
              <a:latin typeface="Roboto"/>
              <a:ea typeface="Roboto"/>
              <a:cs typeface="Roboto"/>
              <a:sym typeface="Roboto"/>
            </a:endParaRPr>
          </a:p>
          <a:p>
            <a:pPr indent="0" lvl="0" marL="0" rtl="0" algn="ctr">
              <a:spcBef>
                <a:spcPts val="0"/>
              </a:spcBef>
              <a:spcAft>
                <a:spcPts val="0"/>
              </a:spcAft>
              <a:buNone/>
            </a:pPr>
            <a:r>
              <a:t/>
            </a:r>
            <a:endParaRPr sz="3100">
              <a:solidFill>
                <a:schemeClr val="accent5"/>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113" name="Google Shape;1113;p119"/>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14" name="Google Shape;1114;p119"/>
          <p:cNvSpPr txBox="1"/>
          <p:nvPr/>
        </p:nvSpPr>
        <p:spPr>
          <a:xfrm>
            <a:off x="49650" y="1989200"/>
            <a:ext cx="9044700" cy="1954800"/>
          </a:xfrm>
          <a:prstGeom prst="rect">
            <a:avLst/>
          </a:prstGeom>
          <a:noFill/>
          <a:ln>
            <a:noFill/>
          </a:ln>
        </p:spPr>
        <p:txBody>
          <a:bodyPr anchorCtr="0" anchor="t" bIns="91425" lIns="91425" spcFirstLastPara="1" rIns="91425" wrap="square" tIns="91425">
            <a:spAutoFit/>
          </a:bodyPr>
          <a:lstStyle/>
          <a:p>
            <a:pPr indent="457200" lvl="0" marL="0" marR="0" rtl="0" algn="ctr">
              <a:lnSpc>
                <a:spcPct val="100000"/>
              </a:lnSpc>
              <a:spcBef>
                <a:spcPts val="0"/>
              </a:spcBef>
              <a:spcAft>
                <a:spcPts val="0"/>
              </a:spcAft>
              <a:buNone/>
            </a:pPr>
            <a:r>
              <a:rPr b="1" lang="en" sz="2300">
                <a:solidFill>
                  <a:srgbClr val="674EA7"/>
                </a:solidFill>
                <a:latin typeface="Roboto"/>
                <a:ea typeface="Roboto"/>
                <a:cs typeface="Roboto"/>
                <a:sym typeface="Roboto"/>
              </a:rPr>
              <a:t>The Knowledge House</a:t>
            </a:r>
            <a:r>
              <a:rPr b="1" lang="en" sz="2300">
                <a:solidFill>
                  <a:schemeClr val="lt1"/>
                </a:solidFill>
                <a:latin typeface="Roboto"/>
                <a:ea typeface="Roboto"/>
                <a:cs typeface="Roboto"/>
                <a:sym typeface="Roboto"/>
              </a:rPr>
              <a:t>'s commitment to cybersecurity is exemplified not just in the policies, standards, and procedures we've outlined, but also in our preparedness for potential incidents and disasters. This transition from policy to practice embodies the spirit of our secure program.</a:t>
            </a:r>
            <a:endParaRPr b="1" sz="2300">
              <a:solidFill>
                <a:schemeClr val="lt1"/>
              </a:solidFill>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20"/>
          <p:cNvSpPr txBox="1"/>
          <p:nvPr>
            <p:ph type="title"/>
          </p:nvPr>
        </p:nvSpPr>
        <p:spPr>
          <a:xfrm>
            <a:off x="0" y="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999999"/>
                </a:solidFill>
                <a:latin typeface="Montserrat ExtraBold"/>
                <a:ea typeface="Montserrat ExtraBold"/>
                <a:cs typeface="Montserrat ExtraBold"/>
                <a:sym typeface="Montserrat ExtraBold"/>
              </a:rPr>
              <a:t>Why should The Knowledge House have Incident and Disaster Response and Recovery &amp; Business Continuity Plans?</a:t>
            </a:r>
            <a:endParaRPr sz="700">
              <a:solidFill>
                <a:srgbClr val="999999"/>
              </a:solidFill>
              <a:latin typeface="Roboto"/>
              <a:ea typeface="Roboto"/>
              <a:cs typeface="Roboto"/>
              <a:sym typeface="Roboto"/>
            </a:endParaRPr>
          </a:p>
          <a:p>
            <a:pPr indent="0" lvl="0" marL="0" rtl="0" algn="ctr">
              <a:spcBef>
                <a:spcPts val="0"/>
              </a:spcBef>
              <a:spcAft>
                <a:spcPts val="0"/>
              </a:spcAft>
              <a:buNone/>
            </a:pPr>
            <a:r>
              <a:t/>
            </a:r>
            <a:endParaRPr sz="3100">
              <a:solidFill>
                <a:schemeClr val="accent5"/>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120" name="Google Shape;1120;p120"/>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21" name="Google Shape;1121;p120"/>
          <p:cNvSpPr txBox="1"/>
          <p:nvPr/>
        </p:nvSpPr>
        <p:spPr>
          <a:xfrm>
            <a:off x="49650" y="1208750"/>
            <a:ext cx="9044700" cy="387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000" u="sng">
                <a:solidFill>
                  <a:schemeClr val="lt1"/>
                </a:solidFill>
                <a:latin typeface="Roboto"/>
                <a:ea typeface="Roboto"/>
                <a:cs typeface="Roboto"/>
                <a:sym typeface="Roboto"/>
              </a:rPr>
              <a:t>Minimizes Disruption:</a:t>
            </a:r>
            <a:r>
              <a:rPr b="1" lang="en" sz="2000">
                <a:solidFill>
                  <a:schemeClr val="lt1"/>
                </a:solidFill>
                <a:latin typeface="Roboto"/>
                <a:ea typeface="Roboto"/>
                <a:cs typeface="Roboto"/>
                <a:sym typeface="Roboto"/>
              </a:rPr>
              <a:t> In the event of a cyber incident or disaster, the primary goal is to minimize disruption to our operations. For a non-profit like</a:t>
            </a:r>
            <a:r>
              <a:rPr b="1" lang="en" sz="2000">
                <a:solidFill>
                  <a:srgbClr val="674EA7"/>
                </a:solidFill>
                <a:latin typeface="Roboto"/>
                <a:ea typeface="Roboto"/>
                <a:cs typeface="Roboto"/>
                <a:sym typeface="Roboto"/>
              </a:rPr>
              <a:t> The Knowledge House</a:t>
            </a:r>
            <a:r>
              <a:rPr b="1" lang="en" sz="2000">
                <a:solidFill>
                  <a:schemeClr val="lt1"/>
                </a:solidFill>
                <a:latin typeface="Roboto"/>
                <a:ea typeface="Roboto"/>
                <a:cs typeface="Roboto"/>
                <a:sym typeface="Roboto"/>
              </a:rPr>
              <a:t>, this is particularly vital. The incident and disaster response &amp; recovery plan is designed to tackle this head-on, allowing us to swiftly isolate and address the issue to reduce operational downtime.</a:t>
            </a:r>
            <a:endParaRPr b="1" sz="2000">
              <a:solidFill>
                <a:schemeClr val="lt1"/>
              </a:solidFill>
              <a:latin typeface="Roboto"/>
              <a:ea typeface="Roboto"/>
              <a:cs typeface="Roboto"/>
              <a:sym typeface="Roboto"/>
            </a:endParaRPr>
          </a:p>
          <a:p>
            <a:pPr indent="0" lvl="0" marL="0" marR="0" rtl="0" algn="l">
              <a:lnSpc>
                <a:spcPct val="100000"/>
              </a:lnSpc>
              <a:spcBef>
                <a:spcPts val="0"/>
              </a:spcBef>
              <a:spcAft>
                <a:spcPts val="0"/>
              </a:spcAft>
              <a:buNone/>
            </a:pPr>
            <a:r>
              <a:t/>
            </a:r>
            <a:endParaRPr b="1" sz="2000">
              <a:solidFill>
                <a:schemeClr val="lt1"/>
              </a:solidFill>
              <a:latin typeface="Roboto"/>
              <a:ea typeface="Roboto"/>
              <a:cs typeface="Roboto"/>
              <a:sym typeface="Roboto"/>
            </a:endParaRPr>
          </a:p>
          <a:p>
            <a:pPr indent="0" lvl="0" marL="0" marR="0" rtl="0" algn="l">
              <a:lnSpc>
                <a:spcPct val="100000"/>
              </a:lnSpc>
              <a:spcBef>
                <a:spcPts val="0"/>
              </a:spcBef>
              <a:spcAft>
                <a:spcPts val="0"/>
              </a:spcAft>
              <a:buNone/>
            </a:pPr>
            <a:r>
              <a:rPr b="1" lang="en" sz="2000" u="sng">
                <a:solidFill>
                  <a:schemeClr val="lt1"/>
                </a:solidFill>
                <a:latin typeface="Roboto"/>
                <a:ea typeface="Roboto"/>
                <a:cs typeface="Roboto"/>
                <a:sym typeface="Roboto"/>
              </a:rPr>
              <a:t>Preserves Stakeholder Trust:</a:t>
            </a:r>
            <a:r>
              <a:rPr b="1" lang="en" sz="2000">
                <a:solidFill>
                  <a:schemeClr val="lt1"/>
                </a:solidFill>
                <a:latin typeface="Roboto"/>
                <a:ea typeface="Roboto"/>
                <a:cs typeface="Roboto"/>
                <a:sym typeface="Roboto"/>
              </a:rPr>
              <a:t> Trust is a vital currency in the non-profit sector. Our donors, students, and partners need to know that we're doing everything we can to protect the information they share with us. By having a robust business continuity plan, </a:t>
            </a:r>
            <a:r>
              <a:rPr b="1" lang="en" sz="2000">
                <a:solidFill>
                  <a:srgbClr val="674EA7"/>
                </a:solidFill>
                <a:latin typeface="Roboto"/>
                <a:ea typeface="Roboto"/>
                <a:cs typeface="Roboto"/>
                <a:sym typeface="Roboto"/>
              </a:rPr>
              <a:t>The Knowledge House</a:t>
            </a:r>
            <a:r>
              <a:rPr b="1" lang="en" sz="2000">
                <a:solidFill>
                  <a:schemeClr val="lt1"/>
                </a:solidFill>
                <a:latin typeface="Roboto"/>
                <a:ea typeface="Roboto"/>
                <a:cs typeface="Roboto"/>
                <a:sym typeface="Roboto"/>
              </a:rPr>
              <a:t> demonstrate that they take this responsibility seriously and are prepared to navigate even severe disruptions.</a:t>
            </a:r>
            <a:endParaRPr b="1" sz="2000">
              <a:solidFill>
                <a:schemeClr val="lt1"/>
              </a:solidFill>
              <a:latin typeface="Roboto"/>
              <a:ea typeface="Roboto"/>
              <a:cs typeface="Roboto"/>
              <a:sym typeface="Robo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21"/>
          <p:cNvSpPr txBox="1"/>
          <p:nvPr>
            <p:ph type="title"/>
          </p:nvPr>
        </p:nvSpPr>
        <p:spPr>
          <a:xfrm>
            <a:off x="0" y="0"/>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999999"/>
                </a:solidFill>
                <a:latin typeface="Montserrat ExtraBold"/>
                <a:ea typeface="Montserrat ExtraBold"/>
                <a:cs typeface="Montserrat ExtraBold"/>
                <a:sym typeface="Montserrat ExtraBold"/>
              </a:rPr>
              <a:t>Why should The Knowledge House have Incident and Disaster Response and Recovery &amp; Business Continuity Plans?</a:t>
            </a:r>
            <a:endParaRPr sz="700">
              <a:solidFill>
                <a:srgbClr val="999999"/>
              </a:solidFill>
              <a:latin typeface="Roboto"/>
              <a:ea typeface="Roboto"/>
              <a:cs typeface="Roboto"/>
              <a:sym typeface="Roboto"/>
            </a:endParaRPr>
          </a:p>
          <a:p>
            <a:pPr indent="0" lvl="0" marL="0" rtl="0" algn="ctr">
              <a:spcBef>
                <a:spcPts val="0"/>
              </a:spcBef>
              <a:spcAft>
                <a:spcPts val="0"/>
              </a:spcAft>
              <a:buNone/>
            </a:pPr>
            <a:r>
              <a:t/>
            </a:r>
            <a:endParaRPr sz="3100">
              <a:solidFill>
                <a:schemeClr val="accent5"/>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127" name="Google Shape;1127;p121"/>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28" name="Google Shape;1128;p121"/>
          <p:cNvSpPr txBox="1"/>
          <p:nvPr/>
        </p:nvSpPr>
        <p:spPr>
          <a:xfrm>
            <a:off x="49650" y="1336100"/>
            <a:ext cx="90447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000" u="sng">
                <a:solidFill>
                  <a:schemeClr val="lt1"/>
                </a:solidFill>
                <a:latin typeface="Roboto"/>
                <a:ea typeface="Roboto"/>
                <a:cs typeface="Roboto"/>
                <a:sym typeface="Roboto"/>
              </a:rPr>
              <a:t>Fulfilling Our Mission</a:t>
            </a:r>
            <a:r>
              <a:rPr b="1" lang="en" sz="2000">
                <a:solidFill>
                  <a:schemeClr val="lt1"/>
                </a:solidFill>
                <a:latin typeface="Roboto"/>
                <a:ea typeface="Roboto"/>
                <a:cs typeface="Roboto"/>
                <a:sym typeface="Roboto"/>
              </a:rPr>
              <a:t>: </a:t>
            </a:r>
            <a:r>
              <a:rPr b="1" lang="en" sz="2000">
                <a:solidFill>
                  <a:srgbClr val="674EA7"/>
                </a:solidFill>
                <a:latin typeface="Roboto"/>
                <a:ea typeface="Roboto"/>
                <a:cs typeface="Roboto"/>
                <a:sym typeface="Roboto"/>
              </a:rPr>
              <a:t>The Knowledge House’s </a:t>
            </a:r>
            <a:r>
              <a:rPr b="1" lang="en" sz="2000">
                <a:solidFill>
                  <a:schemeClr val="lt1"/>
                </a:solidFill>
                <a:latin typeface="Roboto"/>
                <a:ea typeface="Roboto"/>
                <a:cs typeface="Roboto"/>
                <a:sym typeface="Roboto"/>
              </a:rPr>
              <a:t>mission is to radically change the way we approach education and career readiness. An integral part of fulfilling this mission is ensuring that their services are resilient and reliable. Implementing comprehensive incident response, disaster recovery, and business continuity plans is a critical part of this, enabling them to continue delivering our services even under challenging conditions.</a:t>
            </a:r>
            <a:endParaRPr b="1" sz="2000">
              <a:solidFill>
                <a:schemeClr val="lt1"/>
              </a:solidFill>
              <a:latin typeface="Roboto"/>
              <a:ea typeface="Roboto"/>
              <a:cs typeface="Roboto"/>
              <a:sym typeface="Roboto"/>
            </a:endParaRPr>
          </a:p>
          <a:p>
            <a:pPr indent="0" lvl="0" marL="0" marR="0" rtl="0" algn="l">
              <a:lnSpc>
                <a:spcPct val="100000"/>
              </a:lnSpc>
              <a:spcBef>
                <a:spcPts val="0"/>
              </a:spcBef>
              <a:spcAft>
                <a:spcPts val="0"/>
              </a:spcAft>
              <a:buNone/>
            </a:pPr>
            <a:r>
              <a:t/>
            </a:r>
            <a:endParaRPr b="1" sz="2000">
              <a:solidFill>
                <a:schemeClr val="lt1"/>
              </a:solidFill>
              <a:latin typeface="Roboto"/>
              <a:ea typeface="Roboto"/>
              <a:cs typeface="Roboto"/>
              <a:sym typeface="Roboto"/>
            </a:endParaRPr>
          </a:p>
          <a:p>
            <a:pPr indent="0" lvl="0" marL="0" marR="0" rtl="0" algn="l">
              <a:lnSpc>
                <a:spcPct val="100000"/>
              </a:lnSpc>
              <a:spcBef>
                <a:spcPts val="0"/>
              </a:spcBef>
              <a:spcAft>
                <a:spcPts val="0"/>
              </a:spcAft>
              <a:buNone/>
            </a:pPr>
            <a:r>
              <a:rPr b="1" lang="en" sz="2000" u="sng">
                <a:solidFill>
                  <a:schemeClr val="lt1"/>
                </a:solidFill>
                <a:latin typeface="Roboto"/>
                <a:ea typeface="Roboto"/>
                <a:cs typeface="Roboto"/>
                <a:sym typeface="Roboto"/>
              </a:rPr>
              <a:t>Resource Optimization</a:t>
            </a:r>
            <a:r>
              <a:rPr b="1" lang="en" sz="2000">
                <a:solidFill>
                  <a:schemeClr val="lt1"/>
                </a:solidFill>
                <a:latin typeface="Roboto"/>
                <a:ea typeface="Roboto"/>
                <a:cs typeface="Roboto"/>
                <a:sym typeface="Roboto"/>
              </a:rPr>
              <a:t>: Incidents and disasters can be costly, especially if not managed effectively. A well-executed response and recovery plan can help us optimize the use of resources during such events, minimizing financial impact and ensuring a swift return to normal operations.</a:t>
            </a:r>
            <a:endParaRPr b="1" sz="2000">
              <a:solidFill>
                <a:schemeClr val="lt1"/>
              </a:solidFill>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22"/>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What is an Incident Response and Recovery Plan?</a:t>
            </a:r>
            <a:endParaRPr sz="3100">
              <a:solidFill>
                <a:schemeClr val="accent5"/>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134" name="Google Shape;1134;p122"/>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35" name="Google Shape;1135;p122"/>
          <p:cNvSpPr txBox="1"/>
          <p:nvPr/>
        </p:nvSpPr>
        <p:spPr>
          <a:xfrm>
            <a:off x="49650" y="1989200"/>
            <a:ext cx="9044700" cy="1600800"/>
          </a:xfrm>
          <a:prstGeom prst="rect">
            <a:avLst/>
          </a:prstGeom>
          <a:noFill/>
          <a:ln>
            <a:noFill/>
          </a:ln>
        </p:spPr>
        <p:txBody>
          <a:bodyPr anchorCtr="0" anchor="t" bIns="91425" lIns="91425" spcFirstLastPara="1" rIns="91425" wrap="square" tIns="91425">
            <a:spAutoFit/>
          </a:bodyPr>
          <a:lstStyle/>
          <a:p>
            <a:pPr indent="45720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An Incident Response Plan is a set of procedures to handle and manage a cybersecurity incident effectively.  It involves multiple stages such as identification, containment, eradication, recovery, and post-incident analysis.</a:t>
            </a:r>
            <a:endParaRPr b="1" sz="2300">
              <a:solidFill>
                <a:schemeClr val="lt1"/>
              </a:solidFill>
              <a:latin typeface="Roboto"/>
              <a:ea typeface="Roboto"/>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23"/>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Initial Response: Identification and Confirmation</a:t>
            </a:r>
            <a:endParaRPr sz="3100">
              <a:solidFill>
                <a:schemeClr val="accent5"/>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141" name="Google Shape;1141;p123"/>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42" name="Google Shape;1142;p123"/>
          <p:cNvSpPr txBox="1"/>
          <p:nvPr/>
        </p:nvSpPr>
        <p:spPr>
          <a:xfrm>
            <a:off x="49650" y="1989200"/>
            <a:ext cx="90447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The first step in any response strategy is identification and confirmation. At</a:t>
            </a:r>
            <a:r>
              <a:rPr b="1" lang="en" sz="2300">
                <a:solidFill>
                  <a:srgbClr val="674EA7"/>
                </a:solidFill>
                <a:latin typeface="Roboto"/>
                <a:ea typeface="Roboto"/>
                <a:cs typeface="Roboto"/>
                <a:sym typeface="Roboto"/>
              </a:rPr>
              <a:t> The Knowledge House</a:t>
            </a:r>
            <a:r>
              <a:rPr b="1" lang="en" sz="2300">
                <a:solidFill>
                  <a:schemeClr val="lt1"/>
                </a:solidFill>
                <a:latin typeface="Roboto"/>
                <a:ea typeface="Roboto"/>
                <a:cs typeface="Roboto"/>
                <a:sym typeface="Roboto"/>
              </a:rPr>
              <a:t>, systems and network traffic are actively monitored to detect and evaluate any unusual activities promptly.</a:t>
            </a:r>
            <a:endParaRPr b="1" sz="2300">
              <a:solidFill>
                <a:schemeClr val="lt1"/>
              </a:solidFill>
              <a:latin typeface="Roboto"/>
              <a:ea typeface="Roboto"/>
              <a:cs typeface="Roboto"/>
              <a:sym typeface="Robo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24"/>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Containment: Isolation and Preservation of Evidence</a:t>
            </a:r>
            <a:endParaRPr sz="3100">
              <a:solidFill>
                <a:schemeClr val="accent5"/>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3300">
              <a:solidFill>
                <a:schemeClr val="lt2"/>
              </a:solidFill>
              <a:latin typeface="Montserrat ExtraBold"/>
              <a:ea typeface="Montserrat ExtraBold"/>
              <a:cs typeface="Montserrat ExtraBold"/>
              <a:sym typeface="Montserrat ExtraBold"/>
            </a:endParaRPr>
          </a:p>
        </p:txBody>
      </p:sp>
      <p:sp>
        <p:nvSpPr>
          <p:cNvPr id="1148" name="Google Shape;1148;p124"/>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49" name="Google Shape;1149;p124"/>
          <p:cNvSpPr txBox="1"/>
          <p:nvPr/>
        </p:nvSpPr>
        <p:spPr>
          <a:xfrm>
            <a:off x="49650" y="2218425"/>
            <a:ext cx="9044700" cy="1246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Post-identification, the incident is isolated to prevent further damage, and evidence is preserved for further analysis and potential legal actions.</a:t>
            </a:r>
            <a:endParaRPr b="1" sz="2300">
              <a:solidFill>
                <a:schemeClr val="lt1"/>
              </a:solidFill>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25"/>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Eradication: Investigation and Remediation</a:t>
            </a:r>
            <a:endParaRPr sz="3300">
              <a:solidFill>
                <a:schemeClr val="lt2"/>
              </a:solidFill>
              <a:latin typeface="Montserrat ExtraBold"/>
              <a:ea typeface="Montserrat ExtraBold"/>
              <a:cs typeface="Montserrat ExtraBold"/>
              <a:sym typeface="Montserrat ExtraBold"/>
            </a:endParaRPr>
          </a:p>
        </p:txBody>
      </p:sp>
      <p:sp>
        <p:nvSpPr>
          <p:cNvPr id="1155" name="Google Shape;1155;p125"/>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56" name="Google Shape;1156;p125"/>
          <p:cNvSpPr txBox="1"/>
          <p:nvPr/>
        </p:nvSpPr>
        <p:spPr>
          <a:xfrm>
            <a:off x="49650" y="1771350"/>
            <a:ext cx="90447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Once contained, a thorough investigation is carried out to understand the cause and impact of the incident. Remediation efforts are undertaken to remove the threats and vulnerabilities that led to the incident.</a:t>
            </a:r>
            <a:endParaRPr b="1" sz="2300">
              <a:solidFill>
                <a:schemeClr val="lt1"/>
              </a:solidFill>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26"/>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Recovery: Systems Restoration, Data Recovery, and Communication</a:t>
            </a:r>
            <a:endParaRPr sz="3300">
              <a:solidFill>
                <a:schemeClr val="lt2"/>
              </a:solidFill>
              <a:latin typeface="Montserrat ExtraBold"/>
              <a:ea typeface="Montserrat ExtraBold"/>
              <a:cs typeface="Montserrat ExtraBold"/>
              <a:sym typeface="Montserrat ExtraBold"/>
            </a:endParaRPr>
          </a:p>
        </p:txBody>
      </p:sp>
      <p:sp>
        <p:nvSpPr>
          <p:cNvPr id="1162" name="Google Shape;1162;p126"/>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63" name="Google Shape;1163;p126"/>
          <p:cNvSpPr txBox="1"/>
          <p:nvPr/>
        </p:nvSpPr>
        <p:spPr>
          <a:xfrm>
            <a:off x="49650" y="2089725"/>
            <a:ext cx="9044700" cy="1246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The recovery phase includes restoring systems and recovering data. Effective communication to stakeholders about the incident and recovery efforts is critical during this phase.</a:t>
            </a:r>
            <a:endParaRPr b="1" sz="2300">
              <a:solidFill>
                <a:schemeClr val="lt1"/>
              </a:solidFill>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27"/>
          <p:cNvSpPr txBox="1"/>
          <p:nvPr>
            <p:ph type="title"/>
          </p:nvPr>
        </p:nvSpPr>
        <p:spPr>
          <a:xfrm>
            <a:off x="-83100" y="874125"/>
            <a:ext cx="9310200" cy="5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rgbClr val="999999"/>
                </a:solidFill>
                <a:latin typeface="Montserrat ExtraBold"/>
                <a:ea typeface="Montserrat ExtraBold"/>
                <a:cs typeface="Montserrat ExtraBold"/>
                <a:sym typeface="Montserrat ExtraBold"/>
              </a:rPr>
              <a:t>Post-Incident Analysis</a:t>
            </a:r>
            <a:endParaRPr sz="3300">
              <a:solidFill>
                <a:schemeClr val="lt2"/>
              </a:solidFill>
              <a:latin typeface="Montserrat ExtraBold"/>
              <a:ea typeface="Montserrat ExtraBold"/>
              <a:cs typeface="Montserrat ExtraBold"/>
              <a:sym typeface="Montserrat ExtraBold"/>
            </a:endParaRPr>
          </a:p>
        </p:txBody>
      </p:sp>
      <p:sp>
        <p:nvSpPr>
          <p:cNvPr id="1169" name="Google Shape;1169;p127"/>
          <p:cNvSpPr txBox="1"/>
          <p:nvPr/>
        </p:nvSpPr>
        <p:spPr>
          <a:xfrm>
            <a:off x="1294300" y="2423075"/>
            <a:ext cx="4245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170" name="Google Shape;1170;p127"/>
          <p:cNvSpPr txBox="1"/>
          <p:nvPr/>
        </p:nvSpPr>
        <p:spPr>
          <a:xfrm>
            <a:off x="49650" y="2089725"/>
            <a:ext cx="9044700" cy="1246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300">
                <a:solidFill>
                  <a:schemeClr val="lt1"/>
                </a:solidFill>
                <a:latin typeface="Roboto"/>
                <a:ea typeface="Roboto"/>
                <a:cs typeface="Roboto"/>
                <a:sym typeface="Roboto"/>
              </a:rPr>
              <a:t>Post-incident analysis involves reviewing the incident, implementing improvements based on the learnings, and documenting everything for future reference.</a:t>
            </a:r>
            <a:endParaRPr b="1" sz="23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